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8" d="100"/>
          <a:sy n="128" d="100"/>
        </p:scale>
        <p:origin x="1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428584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286051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19451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296528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34117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116561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363070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175223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90700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324996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8D3E75-026D-4F92-84F6-9BE60FB5D00C}" type="datetimeFigureOut">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405242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D3E75-026D-4F92-84F6-9BE60FB5D00C}" type="datetimeFigureOut">
              <a:rPr kumimoji="1" lang="ja-JP" altLang="en-US" smtClean="0"/>
              <a:t>2019/8/30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9452D-7577-4E29-87CC-227403FDE848}" type="slidenum">
              <a:rPr kumimoji="1" lang="ja-JP" altLang="en-US" smtClean="0"/>
              <a:t>‹#›</a:t>
            </a:fld>
            <a:endParaRPr kumimoji="1" lang="ja-JP" altLang="en-US"/>
          </a:p>
        </p:txBody>
      </p:sp>
    </p:spTree>
    <p:extLst>
      <p:ext uri="{BB962C8B-B14F-4D97-AF65-F5344CB8AC3E}">
        <p14:creationId xmlns:p14="http://schemas.microsoft.com/office/powerpoint/2010/main" val="2932480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35021"/>
            <a:ext cx="7772400" cy="1442060"/>
          </a:xfrm>
        </p:spPr>
        <p:txBody>
          <a:bodyPr>
            <a:normAutofit/>
          </a:bodyPr>
          <a:lstStyle/>
          <a:p>
            <a:r>
              <a:rPr kumimoji="1" lang="en-US" altLang="ja-JP" sz="3600" dirty="0">
                <a:latin typeface="+mn-ea"/>
                <a:ea typeface="+mn-ea"/>
              </a:rPr>
              <a:t>Cortex</a:t>
            </a:r>
            <a:r>
              <a:rPr lang="ja-JP" altLang="en-US" sz="3600" dirty="0">
                <a:latin typeface="+mn-ea"/>
                <a:ea typeface="+mn-ea"/>
              </a:rPr>
              <a:t>体験談</a:t>
            </a:r>
            <a:endParaRPr kumimoji="1" lang="ja-JP" altLang="en-US" sz="3600" dirty="0">
              <a:latin typeface="+mn-ea"/>
              <a:ea typeface="+mn-ea"/>
            </a:endParaRPr>
          </a:p>
        </p:txBody>
      </p:sp>
      <p:sp>
        <p:nvSpPr>
          <p:cNvPr id="3" name="サブタイトル 2"/>
          <p:cNvSpPr>
            <a:spLocks noGrp="1"/>
          </p:cNvSpPr>
          <p:nvPr>
            <p:ph type="subTitle" idx="1"/>
          </p:nvPr>
        </p:nvSpPr>
        <p:spPr>
          <a:xfrm>
            <a:off x="1143000" y="3602038"/>
            <a:ext cx="6858000" cy="1142957"/>
          </a:xfrm>
        </p:spPr>
        <p:txBody>
          <a:bodyPr/>
          <a:lstStyle/>
          <a:p>
            <a:r>
              <a:rPr kumimoji="1" lang="ja-JP" altLang="en-US" dirty="0"/>
              <a:t>京都大学複合原子力科学研究所</a:t>
            </a:r>
            <a:endParaRPr kumimoji="1" lang="en-US" altLang="ja-JP" dirty="0"/>
          </a:p>
          <a:p>
            <a:r>
              <a:rPr kumimoji="1" lang="ja-JP" altLang="en-US" dirty="0"/>
              <a:t>山本俊弘</a:t>
            </a:r>
          </a:p>
        </p:txBody>
      </p:sp>
    </p:spTree>
    <p:extLst>
      <p:ext uri="{BB962C8B-B14F-4D97-AF65-F5344CB8AC3E}">
        <p14:creationId xmlns:p14="http://schemas.microsoft.com/office/powerpoint/2010/main" val="311808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2218" y="233320"/>
            <a:ext cx="7527581" cy="812885"/>
          </a:xfrm>
        </p:spPr>
        <p:txBody>
          <a:bodyPr>
            <a:normAutofit fontScale="90000"/>
          </a:bodyPr>
          <a:lstStyle/>
          <a:p>
            <a:r>
              <a:rPr kumimoji="1" lang="en-US" altLang="ja-JP" sz="3600" b="1" dirty="0"/>
              <a:t>Cortex</a:t>
            </a:r>
            <a:r>
              <a:rPr lang="ja-JP" altLang="en-US" sz="3600" b="1" dirty="0"/>
              <a:t> </a:t>
            </a:r>
            <a:r>
              <a:rPr lang="en-US" altLang="ja-JP" sz="3600" b="1" dirty="0"/>
              <a:t>(</a:t>
            </a:r>
            <a:r>
              <a:rPr lang="ja-JP" altLang="en-US" sz="3600" b="1" dirty="0"/>
              <a:t>Core monitoring techniques and experimental validation and demonstration</a:t>
            </a:r>
            <a:r>
              <a:rPr lang="en-US" altLang="ja-JP" sz="3600" b="1" dirty="0"/>
              <a:t>)</a:t>
            </a:r>
            <a:endParaRPr kumimoji="1" lang="ja-JP" altLang="en-US" sz="3600" b="1" dirty="0"/>
          </a:p>
        </p:txBody>
      </p:sp>
      <p:sp>
        <p:nvSpPr>
          <p:cNvPr id="4" name="正方形/長方形 3"/>
          <p:cNvSpPr/>
          <p:nvPr/>
        </p:nvSpPr>
        <p:spPr>
          <a:xfrm>
            <a:off x="396704" y="3693039"/>
            <a:ext cx="8122508" cy="830997"/>
          </a:xfrm>
          <a:prstGeom prst="rect">
            <a:avLst/>
          </a:prstGeom>
        </p:spPr>
        <p:txBody>
          <a:bodyPr wrap="square">
            <a:spAutoFit/>
          </a:bodyPr>
          <a:lstStyle/>
          <a:p>
            <a:r>
              <a:rPr lang="ja-JP" altLang="en-US" sz="2400" dirty="0"/>
              <a:t>規模：参加機関数19</a:t>
            </a:r>
            <a:r>
              <a:rPr lang="en-US" altLang="ja-JP" sz="2400" dirty="0"/>
              <a:t>, </a:t>
            </a:r>
            <a:r>
              <a:rPr lang="ja-JP" altLang="en-US" sz="2400" dirty="0"/>
              <a:t>予算524万ユーロ</a:t>
            </a:r>
            <a:r>
              <a:rPr lang="en-US" altLang="ja-JP" sz="2400" dirty="0"/>
              <a:t>,</a:t>
            </a:r>
            <a:r>
              <a:rPr lang="ja-JP" altLang="en-US" sz="2400" dirty="0"/>
              <a:t>参加登録者数：</a:t>
            </a:r>
            <a:r>
              <a:rPr lang="en-US" altLang="ja-JP" sz="2400" dirty="0"/>
              <a:t>57</a:t>
            </a:r>
            <a:r>
              <a:rPr lang="ja-JP" altLang="en-US" sz="2400" dirty="0"/>
              <a:t>名</a:t>
            </a:r>
            <a:endParaRPr lang="en-US" altLang="ja-JP" sz="2400" dirty="0"/>
          </a:p>
          <a:p>
            <a:r>
              <a:rPr lang="ja-JP" altLang="en-US" sz="2400" dirty="0"/>
              <a:t>期間</a:t>
            </a:r>
            <a:r>
              <a:rPr lang="en-US" altLang="ja-JP" sz="2400" dirty="0"/>
              <a:t>:2017.9</a:t>
            </a:r>
            <a:r>
              <a:rPr lang="ja-JP" altLang="en-US" sz="2400" dirty="0"/>
              <a:t>～</a:t>
            </a:r>
            <a:r>
              <a:rPr lang="en-US" altLang="ja-JP" sz="2400" dirty="0"/>
              <a:t>4</a:t>
            </a:r>
            <a:r>
              <a:rPr lang="ja-JP" altLang="en-US" sz="2400" dirty="0"/>
              <a:t>年間</a:t>
            </a:r>
            <a:endParaRPr lang="en-US" altLang="ja-JP" sz="2400" dirty="0"/>
          </a:p>
        </p:txBody>
      </p:sp>
      <p:sp>
        <p:nvSpPr>
          <p:cNvPr id="5" name="正方形/長方形 4"/>
          <p:cNvSpPr/>
          <p:nvPr/>
        </p:nvSpPr>
        <p:spPr>
          <a:xfrm>
            <a:off x="529797" y="1200082"/>
            <a:ext cx="7465027" cy="830997"/>
          </a:xfrm>
          <a:prstGeom prst="rect">
            <a:avLst/>
          </a:prstGeom>
        </p:spPr>
        <p:txBody>
          <a:bodyPr wrap="square">
            <a:spAutoFit/>
          </a:bodyPr>
          <a:lstStyle/>
          <a:p>
            <a:r>
              <a:rPr lang="ja-JP" altLang="en-US" sz="2400" dirty="0"/>
              <a:t>発電用原子炉における原子炉雑音を使った炉心健全性診断技術の開発を行う欧州委員会の研究プロジェクト。</a:t>
            </a:r>
          </a:p>
        </p:txBody>
      </p:sp>
      <p:sp>
        <p:nvSpPr>
          <p:cNvPr id="6" name="正方形/長方形 5"/>
          <p:cNvSpPr/>
          <p:nvPr/>
        </p:nvSpPr>
        <p:spPr>
          <a:xfrm>
            <a:off x="396704" y="4831790"/>
            <a:ext cx="8424733" cy="1200329"/>
          </a:xfrm>
          <a:prstGeom prst="rect">
            <a:avLst/>
          </a:prstGeom>
        </p:spPr>
        <p:txBody>
          <a:bodyPr wrap="square">
            <a:spAutoFit/>
          </a:bodyPr>
          <a:lstStyle/>
          <a:p>
            <a:r>
              <a:rPr lang="ja-JP" altLang="en-US" sz="2400" dirty="0"/>
              <a:t>参加国：スウェーデン、ドイツ、フランス、スイス、イギリス、ハンガリー、スペイン、ギリシャ、アメリカ、日本</a:t>
            </a:r>
            <a:endParaRPr lang="en-US" altLang="ja-JP" sz="2400" dirty="0"/>
          </a:p>
          <a:p>
            <a:r>
              <a:rPr lang="ja-JP" altLang="en-US" sz="2400" dirty="0"/>
              <a:t>代表機関</a:t>
            </a:r>
            <a:r>
              <a:rPr lang="en-US" altLang="ja-JP" sz="2400" dirty="0"/>
              <a:t>: Chalmers University of Technology (Prof. C. </a:t>
            </a:r>
            <a:r>
              <a:rPr lang="en-US" altLang="ja-JP" sz="2400" dirty="0" err="1"/>
              <a:t>Demaziere</a:t>
            </a:r>
            <a:r>
              <a:rPr lang="en-US" altLang="ja-JP" sz="2400" dirty="0"/>
              <a:t>) </a:t>
            </a:r>
          </a:p>
        </p:txBody>
      </p:sp>
      <p:sp>
        <p:nvSpPr>
          <p:cNvPr id="8" name="テキスト ボックス 7"/>
          <p:cNvSpPr txBox="1"/>
          <p:nvPr/>
        </p:nvSpPr>
        <p:spPr>
          <a:xfrm>
            <a:off x="529797" y="2184956"/>
            <a:ext cx="7856322" cy="1200329"/>
          </a:xfrm>
          <a:prstGeom prst="rect">
            <a:avLst/>
          </a:prstGeom>
          <a:noFill/>
        </p:spPr>
        <p:txBody>
          <a:bodyPr wrap="square" rtlCol="0">
            <a:spAutoFit/>
          </a:bodyPr>
          <a:lstStyle/>
          <a:p>
            <a:r>
              <a:rPr kumimoji="1" lang="ja-JP" altLang="en-US" sz="2400" dirty="0"/>
              <a:t>原子炉内の</a:t>
            </a:r>
            <a:r>
              <a:rPr lang="ja-JP" altLang="en-US" sz="2400" dirty="0"/>
              <a:t>燃料などの</a:t>
            </a:r>
            <a:r>
              <a:rPr kumimoji="1" lang="ja-JP" altLang="en-US" sz="2400" dirty="0"/>
              <a:t>異常な振動などを、原子炉内中性子の揺らぎから検知し、内部で起こっている異常事象を特定しようというもの</a:t>
            </a:r>
          </a:p>
        </p:txBody>
      </p:sp>
    </p:spTree>
    <p:extLst>
      <p:ext uri="{BB962C8B-B14F-4D97-AF65-F5344CB8AC3E}">
        <p14:creationId xmlns:p14="http://schemas.microsoft.com/office/powerpoint/2010/main" val="102698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86249" y="313038"/>
            <a:ext cx="5997146" cy="461665"/>
          </a:xfrm>
          <a:prstGeom prst="rect">
            <a:avLst/>
          </a:prstGeom>
          <a:noFill/>
        </p:spPr>
        <p:txBody>
          <a:bodyPr wrap="square" rtlCol="0">
            <a:spAutoFit/>
          </a:bodyPr>
          <a:lstStyle/>
          <a:p>
            <a:pPr algn="ctr"/>
            <a:r>
              <a:rPr kumimoji="1" lang="ja-JP" altLang="en-US" sz="2400" dirty="0"/>
              <a:t>研究開発内容</a:t>
            </a:r>
          </a:p>
        </p:txBody>
      </p:sp>
      <p:sp>
        <p:nvSpPr>
          <p:cNvPr id="5" name="テキスト ボックス 4"/>
          <p:cNvSpPr txBox="1"/>
          <p:nvPr/>
        </p:nvSpPr>
        <p:spPr>
          <a:xfrm>
            <a:off x="271849" y="893806"/>
            <a:ext cx="8690919" cy="1569660"/>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a:solidFill>
                  <a:srgbClr val="FF0000"/>
                </a:solidFill>
              </a:rPr>
              <a:t>原子炉計算技術開発</a:t>
            </a:r>
            <a:r>
              <a:rPr kumimoji="1" lang="ja-JP" altLang="en-US" sz="2400" dirty="0"/>
              <a:t>（発表者が担当）</a:t>
            </a:r>
            <a:endParaRPr kumimoji="1" lang="en-US" altLang="ja-JP" sz="2400" dirty="0"/>
          </a:p>
          <a:p>
            <a:pPr marL="342900" indent="-342900">
              <a:buFont typeface="Arial" panose="020B0604020202020204" pitchFamily="34" charset="0"/>
              <a:buChar char="•"/>
            </a:pPr>
            <a:r>
              <a:rPr lang="ja-JP" altLang="en-US" sz="2400" dirty="0"/>
              <a:t>計算技術検証のための小型原子炉での実験</a:t>
            </a:r>
            <a:r>
              <a:rPr lang="en-US" altLang="ja-JP" sz="1600" dirty="0"/>
              <a:t>(</a:t>
            </a:r>
            <a:r>
              <a:rPr lang="ja-JP" altLang="en-US" sz="1600" dirty="0"/>
              <a:t>ドレスデン、ローザンヌ）</a:t>
            </a:r>
            <a:endParaRPr lang="en-US" altLang="ja-JP" sz="1600" dirty="0"/>
          </a:p>
          <a:p>
            <a:pPr marL="342900" indent="-342900">
              <a:buFont typeface="Arial" panose="020B0604020202020204" pitchFamily="34" charset="0"/>
              <a:buChar char="•"/>
            </a:pPr>
            <a:r>
              <a:rPr lang="ja-JP" altLang="en-US" sz="2400" dirty="0"/>
              <a:t>信号</a:t>
            </a:r>
            <a:r>
              <a:rPr kumimoji="1" lang="ja-JP" altLang="en-US" sz="2400" dirty="0"/>
              <a:t>処理、逆問題解析、</a:t>
            </a:r>
            <a:r>
              <a:rPr kumimoji="1" lang="en-US" altLang="ja-JP" sz="2400" dirty="0"/>
              <a:t>AI</a:t>
            </a:r>
            <a:r>
              <a:rPr kumimoji="1" lang="ja-JP" altLang="en-US" sz="2400" dirty="0"/>
              <a:t>技術</a:t>
            </a:r>
            <a:endParaRPr kumimoji="1" lang="en-US" altLang="ja-JP" sz="2400" dirty="0"/>
          </a:p>
          <a:p>
            <a:pPr marL="342900" indent="-342900">
              <a:buFont typeface="Arial" panose="020B0604020202020204" pitchFamily="34" charset="0"/>
              <a:buChar char="•"/>
            </a:pPr>
            <a:r>
              <a:rPr lang="ja-JP" altLang="en-US" sz="2400" dirty="0"/>
              <a:t>発電炉での原子炉雑音測定</a:t>
            </a:r>
            <a:endParaRPr kumimoji="1" lang="ja-JP" altLang="en-US" sz="2400" dirty="0"/>
          </a:p>
        </p:txBody>
      </p:sp>
      <p:sp>
        <p:nvSpPr>
          <p:cNvPr id="6" name="テキスト ボックス 5"/>
          <p:cNvSpPr txBox="1"/>
          <p:nvPr/>
        </p:nvSpPr>
        <p:spPr>
          <a:xfrm>
            <a:off x="428369" y="2582569"/>
            <a:ext cx="7068064" cy="461665"/>
          </a:xfrm>
          <a:prstGeom prst="rect">
            <a:avLst/>
          </a:prstGeom>
          <a:noFill/>
        </p:spPr>
        <p:txBody>
          <a:bodyPr wrap="square" rtlCol="0">
            <a:spAutoFit/>
          </a:bodyPr>
          <a:lstStyle/>
          <a:p>
            <a:r>
              <a:rPr lang="ja-JP" altLang="en-US" sz="2400" dirty="0"/>
              <a:t>多分野</a:t>
            </a:r>
            <a:r>
              <a:rPr lang="en-US" altLang="ja-JP" sz="2400" b="1" dirty="0"/>
              <a:t>multidisciplinary</a:t>
            </a:r>
            <a:r>
              <a:rPr lang="ja-JP" altLang="en-US" sz="2400" dirty="0"/>
              <a:t>の専門家で構成されている。</a:t>
            </a:r>
            <a:endParaRPr kumimoji="1" lang="ja-JP" altLang="en-US" sz="2400" dirty="0"/>
          </a:p>
        </p:txBody>
      </p:sp>
      <p:pic>
        <p:nvPicPr>
          <p:cNvPr id="7" name="コンテンツ プレースホルダー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2568" b="6783"/>
          <a:stretch/>
        </p:blipFill>
        <p:spPr>
          <a:xfrm>
            <a:off x="692068" y="3570828"/>
            <a:ext cx="4679088" cy="2513968"/>
          </a:xfrm>
        </p:spPr>
      </p:pic>
      <p:sp>
        <p:nvSpPr>
          <p:cNvPr id="2" name="テキスト ボックス 1"/>
          <p:cNvSpPr txBox="1"/>
          <p:nvPr/>
        </p:nvSpPr>
        <p:spPr>
          <a:xfrm>
            <a:off x="5573949" y="4181481"/>
            <a:ext cx="2616741" cy="646331"/>
          </a:xfrm>
          <a:prstGeom prst="rect">
            <a:avLst/>
          </a:prstGeom>
          <a:noFill/>
        </p:spPr>
        <p:txBody>
          <a:bodyPr wrap="square" rtlCol="0">
            <a:spAutoFit/>
          </a:bodyPr>
          <a:lstStyle/>
          <a:p>
            <a:r>
              <a:rPr kumimoji="1" lang="en-US" altLang="ja-JP" dirty="0"/>
              <a:t>2017.9 </a:t>
            </a:r>
            <a:r>
              <a:rPr kumimoji="1" lang="ja-JP" altLang="en-US" dirty="0"/>
              <a:t>ブリュッセル　キックオフミーティング</a:t>
            </a:r>
          </a:p>
        </p:txBody>
      </p:sp>
    </p:spTree>
    <p:extLst>
      <p:ext uri="{BB962C8B-B14F-4D97-AF65-F5344CB8AC3E}">
        <p14:creationId xmlns:p14="http://schemas.microsoft.com/office/powerpoint/2010/main" val="354861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78941" y="156519"/>
            <a:ext cx="5997146" cy="461665"/>
          </a:xfrm>
          <a:prstGeom prst="rect">
            <a:avLst/>
          </a:prstGeom>
          <a:noFill/>
        </p:spPr>
        <p:txBody>
          <a:bodyPr wrap="square" rtlCol="0">
            <a:spAutoFit/>
          </a:bodyPr>
          <a:lstStyle/>
          <a:p>
            <a:r>
              <a:rPr kumimoji="1" lang="ja-JP" altLang="en-US" sz="2400" dirty="0"/>
              <a:t>参加に至った経緯</a:t>
            </a:r>
          </a:p>
        </p:txBody>
      </p:sp>
      <p:sp>
        <p:nvSpPr>
          <p:cNvPr id="7" name="テキスト ボックス 6"/>
          <p:cNvSpPr txBox="1"/>
          <p:nvPr/>
        </p:nvSpPr>
        <p:spPr>
          <a:xfrm>
            <a:off x="280086" y="737287"/>
            <a:ext cx="8212161" cy="4154984"/>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a:t>Chalmers</a:t>
            </a:r>
            <a:r>
              <a:rPr kumimoji="1" lang="ja-JP" altLang="en-US" sz="2400" dirty="0"/>
              <a:t>工科大学で開発されている原子炉雑音計算手法を別のアプローチで計算する手法開発を行っていた。</a:t>
            </a:r>
            <a:endParaRPr kumimoji="1" lang="en-US" altLang="ja-JP" sz="2400" dirty="0"/>
          </a:p>
          <a:p>
            <a:pPr marL="342900" indent="-342900">
              <a:buFont typeface="Arial" panose="020B0604020202020204" pitchFamily="34" charset="0"/>
              <a:buChar char="•"/>
            </a:pPr>
            <a:r>
              <a:rPr lang="ja-JP" altLang="en-US" sz="2400" dirty="0"/>
              <a:t>論文、国際会議で発表</a:t>
            </a:r>
          </a:p>
          <a:p>
            <a:pPr marL="342900" indent="-342900">
              <a:buFont typeface="Arial" panose="020B0604020202020204" pitchFamily="34" charset="0"/>
              <a:buChar char="•"/>
            </a:pPr>
            <a:r>
              <a:rPr kumimoji="1" lang="ja-JP" altLang="en-US" sz="2400" dirty="0"/>
              <a:t>プロジェクトの計画段階の</a:t>
            </a:r>
            <a:r>
              <a:rPr kumimoji="1" lang="en-US" altLang="ja-JP" sz="2400" dirty="0"/>
              <a:t>2016</a:t>
            </a:r>
            <a:r>
              <a:rPr kumimoji="1" lang="ja-JP" altLang="en-US" sz="2400" dirty="0"/>
              <a:t>年頃に、</a:t>
            </a:r>
            <a:r>
              <a:rPr kumimoji="1" lang="en-US" altLang="ja-JP" sz="2400" dirty="0"/>
              <a:t>Prof. </a:t>
            </a:r>
            <a:r>
              <a:rPr kumimoji="1" lang="en-US" altLang="ja-JP" sz="2400" dirty="0" err="1"/>
              <a:t>Demaziere</a:t>
            </a:r>
            <a:r>
              <a:rPr kumimoji="1" lang="ja-JP" altLang="en-US" sz="2400" dirty="0"/>
              <a:t>よりメールにて参加の打診（ただし欧州以外の国の参加者には資金提供はないという条件）</a:t>
            </a:r>
            <a:endParaRPr kumimoji="1" lang="en-US" altLang="ja-JP" sz="2400" dirty="0"/>
          </a:p>
          <a:p>
            <a:pPr marL="342900" indent="-342900">
              <a:buFont typeface="Arial" panose="020B0604020202020204" pitchFamily="34" charset="0"/>
              <a:buChar char="•"/>
            </a:pPr>
            <a:endParaRPr kumimoji="1" lang="en-US" altLang="ja-JP" sz="2400" dirty="0"/>
          </a:p>
          <a:p>
            <a:pPr marL="342900" indent="-342900">
              <a:buFont typeface="Arial" panose="020B0604020202020204" pitchFamily="34" charset="0"/>
              <a:buChar char="•"/>
            </a:pPr>
            <a:r>
              <a:rPr lang="ja-JP" altLang="en-US" sz="2400" dirty="0"/>
              <a:t>自身の開発した手法を実用化し、その応用先を探していた。</a:t>
            </a:r>
            <a:endParaRPr lang="en-US" altLang="ja-JP" sz="2400" dirty="0"/>
          </a:p>
          <a:p>
            <a:pPr marL="342900" indent="-342900">
              <a:buFont typeface="Arial" panose="020B0604020202020204" pitchFamily="34" charset="0"/>
              <a:buChar char="•"/>
            </a:pPr>
            <a:r>
              <a:rPr kumimoji="1" lang="ja-JP" altLang="en-US" sz="2400" dirty="0"/>
              <a:t>プロジェクトへの参加により、実用炉に関する情報の入手、関連分野との専門家との討議できることが期待できる。</a:t>
            </a:r>
            <a:endParaRPr kumimoji="1" lang="en-US" altLang="ja-JP" sz="2400" dirty="0"/>
          </a:p>
          <a:p>
            <a:pPr marL="342900" indent="-342900">
              <a:buFont typeface="Arial" panose="020B0604020202020204" pitchFamily="34" charset="0"/>
              <a:buChar char="•"/>
            </a:pPr>
            <a:r>
              <a:rPr lang="ja-JP" altLang="en-US" sz="2400" dirty="0"/>
              <a:t>計算技術開発のため、予算を多く必要としない。</a:t>
            </a:r>
            <a:endParaRPr kumimoji="1" lang="en-US" altLang="ja-JP" sz="2400" dirty="0"/>
          </a:p>
        </p:txBody>
      </p:sp>
    </p:spTree>
    <p:extLst>
      <p:ext uri="{BB962C8B-B14F-4D97-AF65-F5344CB8AC3E}">
        <p14:creationId xmlns:p14="http://schemas.microsoft.com/office/powerpoint/2010/main" val="209250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78941" y="156519"/>
            <a:ext cx="5997146" cy="461665"/>
          </a:xfrm>
          <a:prstGeom prst="rect">
            <a:avLst/>
          </a:prstGeom>
          <a:noFill/>
        </p:spPr>
        <p:txBody>
          <a:bodyPr wrap="square" rtlCol="0">
            <a:spAutoFit/>
          </a:bodyPr>
          <a:lstStyle/>
          <a:p>
            <a:r>
              <a:rPr lang="ja-JP" altLang="en-US" sz="2400" dirty="0"/>
              <a:t>プロジェクト参加手続き</a:t>
            </a:r>
            <a:endParaRPr kumimoji="1" lang="ja-JP" altLang="en-US" sz="2400" dirty="0"/>
          </a:p>
        </p:txBody>
      </p:sp>
      <p:sp>
        <p:nvSpPr>
          <p:cNvPr id="7" name="テキスト ボックス 6"/>
          <p:cNvSpPr txBox="1"/>
          <p:nvPr/>
        </p:nvSpPr>
        <p:spPr>
          <a:xfrm>
            <a:off x="280086" y="737287"/>
            <a:ext cx="8542901" cy="2308324"/>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a:t>参加に当たっての契約締結</a:t>
            </a:r>
            <a:endParaRPr kumimoji="1" lang="en-US" altLang="ja-JP" sz="2400" dirty="0"/>
          </a:p>
          <a:p>
            <a:pPr marL="342900" indent="-342900">
              <a:buFont typeface="Arial" panose="020B0604020202020204" pitchFamily="34" charset="0"/>
              <a:buChar char="•"/>
            </a:pPr>
            <a:r>
              <a:rPr lang="ja-JP" altLang="en-US" sz="2400" dirty="0"/>
              <a:t>担当窓口：京都大学研究推進部研究推進課</a:t>
            </a:r>
            <a:endParaRPr lang="en-US" altLang="ja-JP" sz="2400" dirty="0"/>
          </a:p>
          <a:p>
            <a:pPr marL="342900" indent="-342900">
              <a:buFont typeface="Arial" panose="020B0604020202020204" pitchFamily="34" charset="0"/>
              <a:buChar char="•"/>
            </a:pPr>
            <a:r>
              <a:rPr kumimoji="1" lang="ja-JP" altLang="en-US" sz="2400" dirty="0"/>
              <a:t>以下の</a:t>
            </a:r>
            <a:r>
              <a:rPr kumimoji="1" lang="en-US" altLang="ja-JP" sz="2400" dirty="0"/>
              <a:t>EC</a:t>
            </a:r>
            <a:r>
              <a:rPr kumimoji="1" lang="ja-JP" altLang="en-US" sz="2400" dirty="0"/>
              <a:t>のサイトにアクセスし、手続きを行う。</a:t>
            </a:r>
            <a:endParaRPr kumimoji="1" lang="en-US" altLang="ja-JP" sz="2400" dirty="0"/>
          </a:p>
          <a:p>
            <a:pPr marL="342900" indent="-342900">
              <a:buFont typeface="Arial" panose="020B0604020202020204" pitchFamily="34" charset="0"/>
              <a:buChar char="•"/>
            </a:pPr>
            <a:r>
              <a:rPr lang="en-US" altLang="ja-JP" sz="2400" dirty="0"/>
              <a:t>Non-disclosure agreement</a:t>
            </a:r>
            <a:r>
              <a:rPr lang="ja-JP" altLang="en-US" sz="2400" dirty="0"/>
              <a:t>の締結</a:t>
            </a:r>
            <a:endParaRPr lang="en-US" altLang="ja-JP" sz="2400" dirty="0"/>
          </a:p>
          <a:p>
            <a:pPr marL="342900" indent="-342900">
              <a:buFont typeface="Arial" panose="020B0604020202020204" pitchFamily="34" charset="0"/>
              <a:buChar char="•"/>
            </a:pPr>
            <a:r>
              <a:rPr lang="ja-JP" altLang="en-US" sz="2400" dirty="0"/>
              <a:t>ドイツ電力会社からのデータ入手にあたっての輸出規制に関する手続き</a:t>
            </a:r>
            <a:endParaRPr lang="en-US" altLang="ja-JP" sz="2400" dirty="0"/>
          </a:p>
        </p:txBody>
      </p:sp>
      <p:pic>
        <p:nvPicPr>
          <p:cNvPr id="8" name="図 7"/>
          <p:cNvPicPr>
            <a:picLocks noChangeAspect="1"/>
          </p:cNvPicPr>
          <p:nvPr/>
        </p:nvPicPr>
        <p:blipFill rotWithShape="1">
          <a:blip r:embed="rId2"/>
          <a:srcRect l="17553" t="7919" r="18936" b="20213"/>
          <a:stretch/>
        </p:blipFill>
        <p:spPr>
          <a:xfrm>
            <a:off x="1084226" y="3256707"/>
            <a:ext cx="4878404" cy="3105182"/>
          </a:xfrm>
          <a:prstGeom prst="rect">
            <a:avLst/>
          </a:prstGeom>
        </p:spPr>
      </p:pic>
    </p:spTree>
    <p:extLst>
      <p:ext uri="{BB962C8B-B14F-4D97-AF65-F5344CB8AC3E}">
        <p14:creationId xmlns:p14="http://schemas.microsoft.com/office/powerpoint/2010/main" val="418261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86384" y="273607"/>
            <a:ext cx="1828800" cy="461665"/>
          </a:xfrm>
          <a:prstGeom prst="rect">
            <a:avLst/>
          </a:prstGeom>
          <a:noFill/>
        </p:spPr>
        <p:txBody>
          <a:bodyPr wrap="square" rtlCol="0">
            <a:spAutoFit/>
          </a:bodyPr>
          <a:lstStyle/>
          <a:p>
            <a:r>
              <a:rPr kumimoji="1" lang="ja-JP" altLang="en-US" sz="2400" dirty="0"/>
              <a:t>予算</a:t>
            </a:r>
          </a:p>
        </p:txBody>
      </p:sp>
      <p:sp>
        <p:nvSpPr>
          <p:cNvPr id="6" name="テキスト ボックス 5"/>
          <p:cNvSpPr txBox="1"/>
          <p:nvPr/>
        </p:nvSpPr>
        <p:spPr>
          <a:xfrm>
            <a:off x="280086" y="737287"/>
            <a:ext cx="8542901" cy="2308324"/>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t>EC</a:t>
            </a:r>
            <a:r>
              <a:rPr lang="ja-JP" altLang="en-US" sz="2400" dirty="0"/>
              <a:t>からの予算提供はない。</a:t>
            </a:r>
            <a:endParaRPr lang="en-US" altLang="ja-JP" sz="2400" dirty="0"/>
          </a:p>
          <a:p>
            <a:pPr marL="342900" indent="-342900">
              <a:buFont typeface="Arial" panose="020B0604020202020204" pitchFamily="34" charset="0"/>
              <a:buChar char="•"/>
            </a:pPr>
            <a:r>
              <a:rPr lang="ja-JP" altLang="en-US" sz="2400" dirty="0"/>
              <a:t>会合に参加するための旅費等</a:t>
            </a:r>
            <a:endParaRPr lang="en-US" altLang="ja-JP" sz="2400" dirty="0"/>
          </a:p>
          <a:p>
            <a:pPr marL="342900" indent="-342900">
              <a:buFont typeface="Arial" panose="020B0604020202020204" pitchFamily="34" charset="0"/>
              <a:buChar char="•"/>
            </a:pPr>
            <a:r>
              <a:rPr lang="ja-JP" altLang="en-US" sz="2400" dirty="0"/>
              <a:t>科学研究費基盤</a:t>
            </a:r>
            <a:r>
              <a:rPr lang="en-US" altLang="ja-JP" sz="2400" dirty="0"/>
              <a:t>C</a:t>
            </a:r>
            <a:r>
              <a:rPr lang="ja-JP" altLang="en-US" sz="2400" dirty="0"/>
              <a:t>に応募し、採択された。</a:t>
            </a:r>
            <a:endParaRPr lang="en-US" altLang="ja-JP" sz="2400" dirty="0"/>
          </a:p>
          <a:p>
            <a:pPr marL="342900" indent="-342900">
              <a:buFont typeface="Arial" panose="020B0604020202020204" pitchFamily="34" charset="0"/>
              <a:buChar char="•"/>
            </a:pPr>
            <a:r>
              <a:rPr lang="ja-JP" altLang="en-US" sz="2400" dirty="0"/>
              <a:t>電力系財団から寄附金を獲得</a:t>
            </a:r>
            <a:endParaRPr lang="en-US" altLang="ja-JP" sz="2400" dirty="0"/>
          </a:p>
          <a:p>
            <a:pPr marL="342900" indent="-342900">
              <a:buFont typeface="Arial" panose="020B0604020202020204" pitchFamily="34" charset="0"/>
              <a:buChar char="•"/>
            </a:pPr>
            <a:r>
              <a:rPr lang="ja-JP" altLang="en-US" sz="2400" dirty="0"/>
              <a:t>国際プロジェクトに参加することで、科研費等外部資金が採択されやすくなる。審査員へのアピールになる。</a:t>
            </a:r>
            <a:endParaRPr lang="en-US" altLang="ja-JP" sz="2400" dirty="0"/>
          </a:p>
        </p:txBody>
      </p:sp>
      <p:sp>
        <p:nvSpPr>
          <p:cNvPr id="8" name="テキスト ボックス 7"/>
          <p:cNvSpPr txBox="1"/>
          <p:nvPr/>
        </p:nvSpPr>
        <p:spPr>
          <a:xfrm>
            <a:off x="486384" y="3208117"/>
            <a:ext cx="1828800" cy="461665"/>
          </a:xfrm>
          <a:prstGeom prst="rect">
            <a:avLst/>
          </a:prstGeom>
          <a:noFill/>
        </p:spPr>
        <p:txBody>
          <a:bodyPr wrap="square" rtlCol="0">
            <a:spAutoFit/>
          </a:bodyPr>
          <a:lstStyle/>
          <a:p>
            <a:r>
              <a:rPr lang="ja-JP" altLang="en-US" sz="2400" dirty="0"/>
              <a:t>活動</a:t>
            </a:r>
            <a:endParaRPr kumimoji="1" lang="ja-JP" altLang="en-US" sz="2400" dirty="0"/>
          </a:p>
        </p:txBody>
      </p:sp>
      <p:sp>
        <p:nvSpPr>
          <p:cNvPr id="9" name="テキスト ボックス 8"/>
          <p:cNvSpPr txBox="1"/>
          <p:nvPr/>
        </p:nvSpPr>
        <p:spPr>
          <a:xfrm>
            <a:off x="175098" y="3669782"/>
            <a:ext cx="8871625" cy="2308324"/>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年１回欧州内で年次会合（</a:t>
            </a:r>
            <a:r>
              <a:rPr lang="en-US" altLang="ja-JP" sz="2400" dirty="0"/>
              <a:t>2017</a:t>
            </a:r>
            <a:r>
              <a:rPr lang="ja-JP" altLang="en-US" sz="2400" dirty="0"/>
              <a:t>ブリュッセル</a:t>
            </a:r>
            <a:r>
              <a:rPr lang="en-US" altLang="ja-JP" sz="2400" dirty="0"/>
              <a:t>, 2018</a:t>
            </a:r>
            <a:r>
              <a:rPr lang="ja-JP" altLang="en-US" sz="2400" dirty="0"/>
              <a:t>ミュンヘン</a:t>
            </a:r>
            <a:r>
              <a:rPr lang="en-US" altLang="ja-JP" sz="2400" dirty="0"/>
              <a:t>(GRS), 2019</a:t>
            </a:r>
            <a:r>
              <a:rPr lang="ja-JP" altLang="en-US" sz="2400" dirty="0"/>
              <a:t>ローザンヌ</a:t>
            </a:r>
            <a:r>
              <a:rPr lang="en-US" altLang="ja-JP" sz="2400" dirty="0"/>
              <a:t>(EPFL)</a:t>
            </a:r>
          </a:p>
          <a:p>
            <a:pPr marL="342900" indent="-342900">
              <a:buFont typeface="Arial" panose="020B0604020202020204" pitchFamily="34" charset="0"/>
              <a:buChar char="•"/>
            </a:pPr>
            <a:r>
              <a:rPr lang="ja-JP" altLang="en-US" sz="2400" dirty="0"/>
              <a:t>年４回運営会議（参加しない）</a:t>
            </a:r>
            <a:endParaRPr lang="en-US" altLang="ja-JP" sz="2400" dirty="0"/>
          </a:p>
          <a:p>
            <a:pPr marL="342900" indent="-342900">
              <a:buFont typeface="Arial" panose="020B0604020202020204" pitchFamily="34" charset="0"/>
              <a:buChar char="•"/>
            </a:pPr>
            <a:r>
              <a:rPr lang="ja-JP" altLang="en-US" sz="2400" dirty="0"/>
              <a:t>小型原子炉の実験者及び実験解析者との間で</a:t>
            </a:r>
            <a:r>
              <a:rPr lang="en-US" altLang="ja-JP" sz="2400" dirty="0"/>
              <a:t>Skype</a:t>
            </a:r>
            <a:r>
              <a:rPr lang="ja-JP" altLang="en-US" sz="2400" dirty="0" err="1"/>
              <a:t>での</a:t>
            </a:r>
            <a:r>
              <a:rPr lang="ja-JP" altLang="en-US" sz="2400" dirty="0"/>
              <a:t>ビデオ会議（年数回）</a:t>
            </a:r>
            <a:endParaRPr lang="en-US" altLang="ja-JP" sz="2400" dirty="0"/>
          </a:p>
          <a:p>
            <a:pPr marL="342900" indent="-342900">
              <a:buFont typeface="Arial" panose="020B0604020202020204" pitchFamily="34" charset="0"/>
              <a:buChar char="•"/>
            </a:pPr>
            <a:endParaRPr lang="en-US" altLang="ja-JP" sz="2400" dirty="0"/>
          </a:p>
        </p:txBody>
      </p:sp>
    </p:spTree>
    <p:extLst>
      <p:ext uri="{BB962C8B-B14F-4D97-AF65-F5344CB8AC3E}">
        <p14:creationId xmlns:p14="http://schemas.microsoft.com/office/powerpoint/2010/main" val="273180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6384" y="273607"/>
            <a:ext cx="1828800" cy="461665"/>
          </a:xfrm>
          <a:prstGeom prst="rect">
            <a:avLst/>
          </a:prstGeom>
          <a:noFill/>
        </p:spPr>
        <p:txBody>
          <a:bodyPr wrap="square" rtlCol="0">
            <a:spAutoFit/>
          </a:bodyPr>
          <a:lstStyle/>
          <a:p>
            <a:r>
              <a:rPr lang="ja-JP" altLang="en-US" sz="2400" dirty="0"/>
              <a:t>まとめ</a:t>
            </a:r>
            <a:endParaRPr kumimoji="1" lang="ja-JP" altLang="en-US" sz="2400" dirty="0"/>
          </a:p>
        </p:txBody>
      </p:sp>
      <p:sp>
        <p:nvSpPr>
          <p:cNvPr id="5" name="テキスト ボックス 4"/>
          <p:cNvSpPr txBox="1"/>
          <p:nvPr/>
        </p:nvSpPr>
        <p:spPr>
          <a:xfrm>
            <a:off x="280086" y="737287"/>
            <a:ext cx="8669361" cy="1938992"/>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開発してきた基礎技術を応用発展させるうえで非常に役立っている。</a:t>
            </a:r>
            <a:endParaRPr lang="en-US" altLang="ja-JP" sz="2400" dirty="0"/>
          </a:p>
          <a:p>
            <a:pPr marL="342900" indent="-342900">
              <a:buFont typeface="Arial" panose="020B0604020202020204" pitchFamily="34" charset="0"/>
              <a:buChar char="•"/>
            </a:pPr>
            <a:r>
              <a:rPr lang="ja-JP" altLang="en-US" sz="2400" dirty="0"/>
              <a:t>実機のデータの入手、他の専門家との討論</a:t>
            </a:r>
            <a:endParaRPr lang="en-US" altLang="ja-JP" sz="2400" dirty="0"/>
          </a:p>
          <a:p>
            <a:pPr marL="342900" indent="-342900">
              <a:buFont typeface="Arial" panose="020B0604020202020204" pitchFamily="34" charset="0"/>
              <a:buChar char="•"/>
            </a:pPr>
            <a:r>
              <a:rPr lang="ja-JP" altLang="en-US" sz="2400" dirty="0"/>
              <a:t>外部資金獲得の実績</a:t>
            </a:r>
            <a:endParaRPr lang="en-US" altLang="ja-JP" sz="2400" dirty="0"/>
          </a:p>
          <a:p>
            <a:pPr marL="342900" indent="-342900">
              <a:buFont typeface="Arial" panose="020B0604020202020204" pitchFamily="34" charset="0"/>
              <a:buChar char="•"/>
            </a:pPr>
            <a:r>
              <a:rPr lang="ja-JP" altLang="en-US" sz="2400" dirty="0"/>
              <a:t>契約にあたっての事務関係者の協力</a:t>
            </a:r>
            <a:endParaRPr lang="en-US" altLang="ja-JP" sz="2400" dirty="0"/>
          </a:p>
        </p:txBody>
      </p:sp>
    </p:spTree>
    <p:extLst>
      <p:ext uri="{BB962C8B-B14F-4D97-AF65-F5344CB8AC3E}">
        <p14:creationId xmlns:p14="http://schemas.microsoft.com/office/powerpoint/2010/main" val="26383045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522</Words>
  <Application>Microsoft Macintosh PowerPoint</Application>
  <PresentationFormat>画面に合わせる (4:3)</PresentationFormat>
  <Paragraphs>46</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Calibri Light</vt:lpstr>
      <vt:lpstr>Office テーマ</vt:lpstr>
      <vt:lpstr>Cortex体験談</vt:lpstr>
      <vt:lpstr>Cortex (Core monitoring techniques and experimental validation and demonstration)</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Cortex体験談</dc:title>
  <dc:creator>Yamamoto Toshihiro</dc:creator>
  <cp:lastModifiedBy>wittfeld.aron.3x</cp:lastModifiedBy>
  <cp:revision>17</cp:revision>
  <dcterms:created xsi:type="dcterms:W3CDTF">2019-08-27T02:12:59Z</dcterms:created>
  <dcterms:modified xsi:type="dcterms:W3CDTF">2019-08-30T04:13:37Z</dcterms:modified>
</cp:coreProperties>
</file>