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8" r:id="rId2"/>
    <p:sldId id="375" r:id="rId3"/>
    <p:sldId id="376" r:id="rId4"/>
    <p:sldId id="394" r:id="rId5"/>
    <p:sldId id="379" r:id="rId6"/>
    <p:sldId id="266" r:id="rId7"/>
    <p:sldId id="338" r:id="rId8"/>
    <p:sldId id="332" r:id="rId9"/>
    <p:sldId id="380" r:id="rId10"/>
    <p:sldId id="269" r:id="rId11"/>
    <p:sldId id="393" r:id="rId12"/>
    <p:sldId id="270" r:id="rId13"/>
    <p:sldId id="275" r:id="rId14"/>
    <p:sldId id="333" r:id="rId15"/>
    <p:sldId id="395" r:id="rId16"/>
    <p:sldId id="277" r:id="rId17"/>
    <p:sldId id="341" r:id="rId18"/>
    <p:sldId id="342" r:id="rId19"/>
    <p:sldId id="343" r:id="rId20"/>
    <p:sldId id="384" r:id="rId21"/>
    <p:sldId id="280" r:id="rId22"/>
    <p:sldId id="281" r:id="rId23"/>
    <p:sldId id="278" r:id="rId24"/>
    <p:sldId id="285" r:id="rId25"/>
    <p:sldId id="286" r:id="rId26"/>
    <p:sldId id="287" r:id="rId27"/>
    <p:sldId id="288" r:id="rId28"/>
    <p:sldId id="289" r:id="rId29"/>
    <p:sldId id="292" r:id="rId30"/>
    <p:sldId id="293" r:id="rId31"/>
    <p:sldId id="345" r:id="rId32"/>
    <p:sldId id="385" r:id="rId33"/>
    <p:sldId id="357" r:id="rId34"/>
    <p:sldId id="353" r:id="rId35"/>
    <p:sldId id="354" r:id="rId36"/>
    <p:sldId id="355" r:id="rId37"/>
    <p:sldId id="364" r:id="rId38"/>
    <p:sldId id="386" r:id="rId39"/>
    <p:sldId id="362" r:id="rId40"/>
    <p:sldId id="295" r:id="rId41"/>
    <p:sldId id="363" r:id="rId42"/>
    <p:sldId id="298" r:id="rId43"/>
    <p:sldId id="299" r:id="rId44"/>
    <p:sldId id="300" r:id="rId45"/>
    <p:sldId id="301" r:id="rId46"/>
    <p:sldId id="302" r:id="rId47"/>
    <p:sldId id="311" r:id="rId48"/>
    <p:sldId id="391" r:id="rId49"/>
    <p:sldId id="387" r:id="rId50"/>
    <p:sldId id="316" r:id="rId51"/>
    <p:sldId id="366" r:id="rId52"/>
    <p:sldId id="317" r:id="rId53"/>
    <p:sldId id="318" r:id="rId54"/>
    <p:sldId id="349" r:id="rId55"/>
    <p:sldId id="388" r:id="rId56"/>
    <p:sldId id="389" r:id="rId57"/>
    <p:sldId id="390" r:id="rId58"/>
    <p:sldId id="331" r:id="rId59"/>
    <p:sldId id="359" r:id="rId60"/>
    <p:sldId id="328" r:id="rId61"/>
    <p:sldId id="329" r:id="rId62"/>
    <p:sldId id="374" r:id="rId63"/>
    <p:sldId id="371" r:id="rId64"/>
    <p:sldId id="372" r:id="rId6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778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88434" autoAdjust="0"/>
  </p:normalViewPr>
  <p:slideViewPr>
    <p:cSldViewPr snapToGrid="0" snapToObjects="1" showGuides="1">
      <p:cViewPr varScale="1">
        <p:scale>
          <a:sx n="65" d="100"/>
          <a:sy n="65" d="100"/>
        </p:scale>
        <p:origin x="-1488" y="-96"/>
      </p:cViewPr>
      <p:guideLst>
        <p:guide orient="horz" pos="4071"/>
        <p:guide pos="546"/>
      </p:guideLst>
    </p:cSldViewPr>
  </p:slideViewPr>
  <p:notesTextViewPr>
    <p:cViewPr>
      <p:scale>
        <a:sx n="100" d="100"/>
        <a:sy n="100" d="100"/>
      </p:scale>
      <p:origin x="0" y="0"/>
    </p:cViewPr>
  </p:notesTextViewPr>
  <p:sorterViewPr>
    <p:cViewPr>
      <p:scale>
        <a:sx n="100" d="100"/>
        <a:sy n="100" d="100"/>
      </p:scale>
      <p:origin x="0" y="14514"/>
    </p:cViewPr>
  </p:sorterViewPr>
  <p:notesViewPr>
    <p:cSldViewPr snapToGrid="0" snapToObjects="1" showGuides="1">
      <p:cViewPr varScale="1">
        <p:scale>
          <a:sx n="83" d="100"/>
          <a:sy n="83" d="100"/>
        </p:scale>
        <p:origin x="-31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238399-D044-46BB-B461-D4898150E6A3}" type="datetimeFigureOut">
              <a:rPr lang="de-DE" smtClean="0"/>
              <a:pPr/>
              <a:t>27.08.2019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81B424-0C71-41E2-AEA7-4DC41BB46F56}" type="slidenum">
              <a:rPr lang="de-DE" smtClean="0"/>
              <a:pPr/>
              <a:t>‹#›</a:t>
            </a:fld>
            <a:endParaRPr lang="de-DE"/>
          </a:p>
        </p:txBody>
      </p:sp>
    </p:spTree>
    <p:extLst>
      <p:ext uri="{BB962C8B-B14F-4D97-AF65-F5344CB8AC3E}">
        <p14:creationId xmlns:p14="http://schemas.microsoft.com/office/powerpoint/2010/main" val="1140697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BB7E1-A05C-CC40-8025-3847481FDCE7}" type="datetimeFigureOut">
              <a:rPr lang="de-DE" smtClean="0"/>
              <a:pPr/>
              <a:t>27.08.2019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A6C01-5F67-F145-8333-D92E7030BCE1}" type="slidenum">
              <a:rPr lang="de-DE" smtClean="0"/>
              <a:pPr/>
              <a:t>‹#›</a:t>
            </a:fld>
            <a:endParaRPr lang="de-DE"/>
          </a:p>
        </p:txBody>
      </p:sp>
    </p:spTree>
    <p:extLst>
      <p:ext uri="{BB962C8B-B14F-4D97-AF65-F5344CB8AC3E}">
        <p14:creationId xmlns:p14="http://schemas.microsoft.com/office/powerpoint/2010/main" val="2257563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1</a:t>
            </a:fld>
            <a:endParaRPr lang="de-DE"/>
          </a:p>
        </p:txBody>
      </p:sp>
    </p:spTree>
    <p:extLst>
      <p:ext uri="{BB962C8B-B14F-4D97-AF65-F5344CB8AC3E}">
        <p14:creationId xmlns:p14="http://schemas.microsoft.com/office/powerpoint/2010/main" val="392260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109538"/>
            <a:ext cx="1368425" cy="1025525"/>
          </a:xfrm>
        </p:spPr>
      </p:sp>
      <p:sp>
        <p:nvSpPr>
          <p:cNvPr id="3" name="Notizenplatzhalter 2"/>
          <p:cNvSpPr>
            <a:spLocks noGrp="1"/>
          </p:cNvSpPr>
          <p:nvPr>
            <p:ph type="body" idx="1"/>
          </p:nvPr>
        </p:nvSpPr>
        <p:spPr>
          <a:xfrm>
            <a:off x="193792" y="1139178"/>
            <a:ext cx="5486400" cy="7814657"/>
          </a:xfrm>
        </p:spPr>
        <p:txBody>
          <a:bodyPr/>
          <a:lstStyle/>
          <a:p>
            <a:pPr>
              <a:lnSpc>
                <a:spcPct val="150000"/>
              </a:lnSpc>
            </a:pPr>
            <a:r>
              <a:rPr lang="en-US" sz="1400" dirty="0"/>
              <a:t>Besides these hard criteria the evaluators consider several benchmarks of the researcher profile.</a:t>
            </a:r>
          </a:p>
          <a:p>
            <a:pPr>
              <a:lnSpc>
                <a:spcPct val="150000"/>
              </a:lnSpc>
            </a:pPr>
            <a:r>
              <a:rPr lang="en-US" sz="1400" dirty="0"/>
              <a:t>Evaluators are sensitized to take into account the specific research domain and CV of the researcher. </a:t>
            </a:r>
          </a:p>
          <a:p>
            <a:pPr>
              <a:lnSpc>
                <a:spcPct val="150000"/>
              </a:lnSpc>
            </a:pPr>
            <a:r>
              <a:rPr lang="en-US" sz="1400" dirty="0"/>
              <a:t>Starting Grant applicants should have at least one and Consolidator Grant applicants more than one important publication without their PhD supervisor. </a:t>
            </a:r>
          </a:p>
          <a:p>
            <a:pPr>
              <a:lnSpc>
                <a:spcPct val="150000"/>
              </a:lnSpc>
            </a:pPr>
            <a:r>
              <a:rPr lang="en-US" sz="1400" dirty="0"/>
              <a:t>Other benchmarks include publications as first author in high-ranking international journals, (translated) monographs, conference presentations or (inter)national prizes and awards.</a:t>
            </a:r>
          </a:p>
          <a:p>
            <a:pPr>
              <a:lnSpc>
                <a:spcPct val="150000"/>
              </a:lnSpc>
            </a:pPr>
            <a:r>
              <a:rPr lang="en-US" sz="1400" dirty="0"/>
              <a:t>These are soft criteria with no specific details in the official documents</a:t>
            </a:r>
          </a:p>
          <a:p>
            <a:pPr>
              <a:lnSpc>
                <a:spcPct val="150000"/>
              </a:lnSpc>
            </a:pPr>
            <a:r>
              <a:rPr lang="en-US" sz="1400" dirty="0"/>
              <a:t>Different for all fields</a:t>
            </a:r>
          </a:p>
          <a:p>
            <a:pPr>
              <a:lnSpc>
                <a:spcPct val="150000"/>
              </a:lnSpc>
            </a:pPr>
            <a:r>
              <a:rPr lang="en-US" sz="1400" dirty="0"/>
              <a:t>No knock-out criteria</a:t>
            </a:r>
          </a:p>
          <a:p>
            <a:pPr>
              <a:lnSpc>
                <a:spcPct val="150000"/>
              </a:lnSpc>
            </a:pPr>
            <a:r>
              <a:rPr lang="en-US" sz="1400" dirty="0"/>
              <a:t>The applicants are expected to spend at least 50% or 40% of their working time on the ERC project. At the same time, they should spend at least 50% of the total amount of time in Europe.</a:t>
            </a:r>
          </a:p>
          <a:p>
            <a:pPr>
              <a:lnSpc>
                <a:spcPct val="150000"/>
              </a:lnSpc>
            </a:pPr>
            <a:r>
              <a:rPr lang="en-US" sz="1400" dirty="0"/>
              <a:t>The evaluation panels will determine whether the PI is strongly committed and if they spend enough time on the project. All proposals should therefore state clearly the amount of active time the PI spends on the project. Every uncertainty should be avoided.</a:t>
            </a:r>
          </a:p>
          <a:p>
            <a:pPr>
              <a:lnSpc>
                <a:spcPct val="150000"/>
              </a:lnSpc>
            </a:pPr>
            <a:r>
              <a:rPr lang="en-US" sz="1400" dirty="0"/>
              <a:t>The ERC funding is granted to the individual person and thus asks for a considerable contribution of the PI. The ERC is looking for active researchers, who not only lead the project but are also involved in research to a considerable amount. The proposal should state that the future ERC project will be the main interest of the PI in the coming years. </a:t>
            </a:r>
            <a:endParaRPr lang="de-DE" sz="1400" dirty="0"/>
          </a:p>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13</a:t>
            </a:fld>
            <a:endParaRPr lang="de-DE"/>
          </a:p>
        </p:txBody>
      </p:sp>
    </p:spTree>
    <p:extLst>
      <p:ext uri="{BB962C8B-B14F-4D97-AF65-F5344CB8AC3E}">
        <p14:creationId xmlns:p14="http://schemas.microsoft.com/office/powerpoint/2010/main" val="31270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109538"/>
            <a:ext cx="1368425" cy="1025525"/>
          </a:xfrm>
        </p:spPr>
      </p:sp>
      <p:sp>
        <p:nvSpPr>
          <p:cNvPr id="3" name="Notizenplatzhalter 2"/>
          <p:cNvSpPr>
            <a:spLocks noGrp="1"/>
          </p:cNvSpPr>
          <p:nvPr>
            <p:ph type="body" idx="1"/>
          </p:nvPr>
        </p:nvSpPr>
        <p:spPr>
          <a:xfrm>
            <a:off x="193792" y="1139178"/>
            <a:ext cx="5486400" cy="7814657"/>
          </a:xfrm>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14</a:t>
            </a:fld>
            <a:endParaRPr lang="de-DE"/>
          </a:p>
        </p:txBody>
      </p:sp>
    </p:spTree>
    <p:extLst>
      <p:ext uri="{BB962C8B-B14F-4D97-AF65-F5344CB8AC3E}">
        <p14:creationId xmlns:p14="http://schemas.microsoft.com/office/powerpoint/2010/main" val="31270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109538"/>
            <a:ext cx="1368425" cy="1025525"/>
          </a:xfrm>
        </p:spPr>
      </p:sp>
      <p:sp>
        <p:nvSpPr>
          <p:cNvPr id="3" name="Notizenplatzhalter 2"/>
          <p:cNvSpPr>
            <a:spLocks noGrp="1"/>
          </p:cNvSpPr>
          <p:nvPr>
            <p:ph type="body" idx="1"/>
          </p:nvPr>
        </p:nvSpPr>
        <p:spPr>
          <a:xfrm>
            <a:off x="193792" y="1139178"/>
            <a:ext cx="5486400" cy="7814657"/>
          </a:xfrm>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15</a:t>
            </a:fld>
            <a:endParaRPr lang="de-DE"/>
          </a:p>
        </p:txBody>
      </p:sp>
    </p:spTree>
    <p:extLst>
      <p:ext uri="{BB962C8B-B14F-4D97-AF65-F5344CB8AC3E}">
        <p14:creationId xmlns:p14="http://schemas.microsoft.com/office/powerpoint/2010/main" val="31270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18</a:t>
            </a:fld>
            <a:endParaRPr lang="de-DE"/>
          </a:p>
        </p:txBody>
      </p:sp>
      <p:sp>
        <p:nvSpPr>
          <p:cNvPr id="5" name="Datumsplatzhalter 4"/>
          <p:cNvSpPr>
            <a:spLocks noGrp="1"/>
          </p:cNvSpPr>
          <p:nvPr>
            <p:ph type="dt" idx="11"/>
          </p:nvPr>
        </p:nvSpPr>
        <p:spPr/>
        <p:txBody>
          <a:bodyPr/>
          <a:lstStyle/>
          <a:p>
            <a:r>
              <a:rPr lang="de-DE" smtClean="0"/>
              <a:t>15.06.2015</a:t>
            </a:r>
            <a:endParaRPr lang="de-DE"/>
          </a:p>
        </p:txBody>
      </p:sp>
      <p:sp>
        <p:nvSpPr>
          <p:cNvPr id="6" name="Fußzeilenplatzhalter 5"/>
          <p:cNvSpPr>
            <a:spLocks noGrp="1"/>
          </p:cNvSpPr>
          <p:nvPr>
            <p:ph type="ftr" sz="quarter" idx="12"/>
          </p:nvPr>
        </p:nvSpPr>
        <p:spPr/>
        <p:txBody>
          <a:bodyPr/>
          <a:lstStyle/>
          <a:p>
            <a:endParaRPr lang="de-DE"/>
          </a:p>
        </p:txBody>
      </p:sp>
      <p:sp>
        <p:nvSpPr>
          <p:cNvPr id="7" name="Kopfzeilenplatzhalter 6"/>
          <p:cNvSpPr>
            <a:spLocks noGrp="1"/>
          </p:cNvSpPr>
          <p:nvPr>
            <p:ph type="hdr" sz="quarter" idx="13"/>
          </p:nvPr>
        </p:nvSpPr>
        <p:spPr/>
        <p:txBody>
          <a:bodyPr/>
          <a:lstStyle/>
          <a:p>
            <a:r>
              <a:rPr lang="de-DE" smtClean="0"/>
              <a:t>Universität Hamburg</a:t>
            </a:r>
            <a:endParaRPr lang="de-DE"/>
          </a:p>
        </p:txBody>
      </p:sp>
    </p:spTree>
    <p:extLst>
      <p:ext uri="{BB962C8B-B14F-4D97-AF65-F5344CB8AC3E}">
        <p14:creationId xmlns:p14="http://schemas.microsoft.com/office/powerpoint/2010/main" val="316325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FCFB73-F215-4A4E-AE2F-849BBC5B6EDC}" type="slidenum">
              <a:rPr lang="de-DE"/>
              <a:pPr>
                <a:defRPr/>
              </a:pPr>
              <a:t>19</a:t>
            </a:fld>
            <a:endParaRPr lang="de-DE"/>
          </a:p>
        </p:txBody>
      </p:sp>
      <p:sp>
        <p:nvSpPr>
          <p:cNvPr id="79875" name="Rectangle 2"/>
          <p:cNvSpPr>
            <a:spLocks noGrp="1" noRot="1" noChangeAspect="1" noChangeArrowheads="1" noTextEdit="1"/>
          </p:cNvSpPr>
          <p:nvPr>
            <p:ph type="sldImg"/>
          </p:nvPr>
        </p:nvSpPr>
        <p:spPr>
          <a:xfrm>
            <a:off x="1143000" y="685800"/>
            <a:ext cx="4572000" cy="3429000"/>
          </a:xfrm>
          <a:ln/>
        </p:spPr>
      </p:sp>
      <p:sp>
        <p:nvSpPr>
          <p:cNvPr id="79876" name="Rectangle 3"/>
          <p:cNvSpPr>
            <a:spLocks noGrp="1" noChangeArrowheads="1"/>
          </p:cNvSpPr>
          <p:nvPr>
            <p:ph type="body" idx="1"/>
          </p:nvPr>
        </p:nvSpPr>
        <p:spPr>
          <a:noFill/>
        </p:spPr>
        <p:txBody>
          <a:bodyPr/>
          <a:lstStyle/>
          <a:p>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20</a:t>
            </a:fld>
            <a:endParaRPr lang="de-DE"/>
          </a:p>
        </p:txBody>
      </p:sp>
    </p:spTree>
    <p:extLst>
      <p:ext uri="{BB962C8B-B14F-4D97-AF65-F5344CB8AC3E}">
        <p14:creationId xmlns:p14="http://schemas.microsoft.com/office/powerpoint/2010/main" val="2416897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21</a:t>
            </a:fld>
            <a:endParaRPr lang="de-DE"/>
          </a:p>
        </p:txBody>
      </p:sp>
    </p:spTree>
    <p:extLst>
      <p:ext uri="{BB962C8B-B14F-4D97-AF65-F5344CB8AC3E}">
        <p14:creationId xmlns:p14="http://schemas.microsoft.com/office/powerpoint/2010/main" val="988241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0288" y="236538"/>
            <a:ext cx="2187575" cy="1641475"/>
          </a:xfrm>
        </p:spPr>
      </p:sp>
      <p:sp>
        <p:nvSpPr>
          <p:cNvPr id="3" name="Notizenplatzhalter 2"/>
          <p:cNvSpPr>
            <a:spLocks noGrp="1"/>
          </p:cNvSpPr>
          <p:nvPr>
            <p:ph type="body" idx="1"/>
          </p:nvPr>
        </p:nvSpPr>
        <p:spPr>
          <a:xfrm>
            <a:off x="577853" y="2086020"/>
            <a:ext cx="5486400" cy="6741355"/>
          </a:xfrm>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22</a:t>
            </a:fld>
            <a:endParaRPr lang="de-DE"/>
          </a:p>
        </p:txBody>
      </p:sp>
    </p:spTree>
    <p:extLst>
      <p:ext uri="{BB962C8B-B14F-4D97-AF65-F5344CB8AC3E}">
        <p14:creationId xmlns:p14="http://schemas.microsoft.com/office/powerpoint/2010/main" val="193671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23</a:t>
            </a:fld>
            <a:endParaRPr lang="de-DE"/>
          </a:p>
        </p:txBody>
      </p:sp>
      <p:sp>
        <p:nvSpPr>
          <p:cNvPr id="5" name="Datumsplatzhalter 4"/>
          <p:cNvSpPr>
            <a:spLocks noGrp="1"/>
          </p:cNvSpPr>
          <p:nvPr>
            <p:ph type="dt" idx="11"/>
          </p:nvPr>
        </p:nvSpPr>
        <p:spPr>
          <a:xfrm>
            <a:off x="3884616" y="2"/>
            <a:ext cx="2971800" cy="457200"/>
          </a:xfrm>
          <a:prstGeom prst="rect">
            <a:avLst/>
          </a:prstGeom>
        </p:spPr>
        <p:txBody>
          <a:bodyPr/>
          <a:lstStyle/>
          <a:p>
            <a:r>
              <a:rPr lang="de-DE" smtClean="0"/>
              <a:t>15.06.2015</a:t>
            </a:r>
            <a:endParaRPr lang="de-DE"/>
          </a:p>
        </p:txBody>
      </p:sp>
      <p:sp>
        <p:nvSpPr>
          <p:cNvPr id="6" name="Fußzeilenplatzhalter 5"/>
          <p:cNvSpPr>
            <a:spLocks noGrp="1"/>
          </p:cNvSpPr>
          <p:nvPr>
            <p:ph type="ftr" sz="quarter" idx="12"/>
          </p:nvPr>
        </p:nvSpPr>
        <p:spPr/>
        <p:txBody>
          <a:bodyPr/>
          <a:lstStyle/>
          <a:p>
            <a:endParaRPr lang="de-DE"/>
          </a:p>
        </p:txBody>
      </p:sp>
      <p:sp>
        <p:nvSpPr>
          <p:cNvPr id="7" name="Kopfzeilenplatzhalter 6"/>
          <p:cNvSpPr>
            <a:spLocks noGrp="1"/>
          </p:cNvSpPr>
          <p:nvPr>
            <p:ph type="hdr" sz="quarter" idx="13"/>
          </p:nvPr>
        </p:nvSpPr>
        <p:spPr>
          <a:xfrm>
            <a:off x="3" y="2"/>
            <a:ext cx="2971800" cy="457200"/>
          </a:xfrm>
          <a:prstGeom prst="rect">
            <a:avLst/>
          </a:prstGeom>
        </p:spPr>
        <p:txBody>
          <a:bodyPr/>
          <a:lstStyle/>
          <a:p>
            <a:r>
              <a:rPr lang="de-DE" smtClean="0"/>
              <a:t>Universität Hamburg</a:t>
            </a:r>
            <a:endParaRPr lang="de-DE"/>
          </a:p>
        </p:txBody>
      </p:sp>
    </p:spTree>
    <p:extLst>
      <p:ext uri="{BB962C8B-B14F-4D97-AF65-F5344CB8AC3E}">
        <p14:creationId xmlns:p14="http://schemas.microsoft.com/office/powerpoint/2010/main" val="2344900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59514B-1067-49DD-9583-B621830957BB}" type="slidenum">
              <a:rPr lang="de-DE"/>
              <a:pPr>
                <a:defRPr/>
              </a:pPr>
              <a:t>24</a:t>
            </a:fld>
            <a:endParaRPr lang="de-DE"/>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2</a:t>
            </a:fld>
            <a:endParaRPr lang="de-DE"/>
          </a:p>
        </p:txBody>
      </p:sp>
    </p:spTree>
    <p:extLst>
      <p:ext uri="{BB962C8B-B14F-4D97-AF65-F5344CB8AC3E}">
        <p14:creationId xmlns:p14="http://schemas.microsoft.com/office/powerpoint/2010/main" val="2416897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25</a:t>
            </a:fld>
            <a:endParaRPr lang="de-DE"/>
          </a:p>
        </p:txBody>
      </p:sp>
      <p:sp>
        <p:nvSpPr>
          <p:cNvPr id="5" name="Datumsplatzhalter 4"/>
          <p:cNvSpPr>
            <a:spLocks noGrp="1"/>
          </p:cNvSpPr>
          <p:nvPr>
            <p:ph type="dt" idx="11"/>
          </p:nvPr>
        </p:nvSpPr>
        <p:spPr/>
        <p:txBody>
          <a:bodyPr/>
          <a:lstStyle/>
          <a:p>
            <a:r>
              <a:rPr lang="de-DE" smtClean="0"/>
              <a:t>15.06.2015</a:t>
            </a:r>
            <a:endParaRPr lang="de-DE"/>
          </a:p>
        </p:txBody>
      </p:sp>
      <p:sp>
        <p:nvSpPr>
          <p:cNvPr id="6" name="Fußzeilenplatzhalter 5"/>
          <p:cNvSpPr>
            <a:spLocks noGrp="1"/>
          </p:cNvSpPr>
          <p:nvPr>
            <p:ph type="ftr" sz="quarter" idx="12"/>
          </p:nvPr>
        </p:nvSpPr>
        <p:spPr/>
        <p:txBody>
          <a:bodyPr/>
          <a:lstStyle/>
          <a:p>
            <a:endParaRPr lang="de-DE"/>
          </a:p>
        </p:txBody>
      </p:sp>
      <p:sp>
        <p:nvSpPr>
          <p:cNvPr id="7" name="Kopfzeilenplatzhalter 6"/>
          <p:cNvSpPr>
            <a:spLocks noGrp="1"/>
          </p:cNvSpPr>
          <p:nvPr>
            <p:ph type="hdr" sz="quarter" idx="13"/>
          </p:nvPr>
        </p:nvSpPr>
        <p:spPr/>
        <p:txBody>
          <a:bodyPr/>
          <a:lstStyle/>
          <a:p>
            <a:r>
              <a:rPr lang="de-DE" smtClean="0"/>
              <a:t>Universität Hamburg</a:t>
            </a:r>
            <a:endParaRPr lang="de-DE"/>
          </a:p>
        </p:txBody>
      </p:sp>
    </p:spTree>
    <p:extLst>
      <p:ext uri="{BB962C8B-B14F-4D97-AF65-F5344CB8AC3E}">
        <p14:creationId xmlns:p14="http://schemas.microsoft.com/office/powerpoint/2010/main" val="1301830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26</a:t>
            </a:fld>
            <a:endParaRPr lang="de-DE"/>
          </a:p>
        </p:txBody>
      </p:sp>
      <p:sp>
        <p:nvSpPr>
          <p:cNvPr id="5" name="Datumsplatzhalter 4"/>
          <p:cNvSpPr>
            <a:spLocks noGrp="1"/>
          </p:cNvSpPr>
          <p:nvPr>
            <p:ph type="dt" idx="11"/>
          </p:nvPr>
        </p:nvSpPr>
        <p:spPr/>
        <p:txBody>
          <a:bodyPr/>
          <a:lstStyle/>
          <a:p>
            <a:r>
              <a:rPr lang="de-DE" smtClean="0"/>
              <a:t>15.06.2015</a:t>
            </a:r>
            <a:endParaRPr lang="de-DE"/>
          </a:p>
        </p:txBody>
      </p:sp>
      <p:sp>
        <p:nvSpPr>
          <p:cNvPr id="6" name="Fußzeilenplatzhalter 5"/>
          <p:cNvSpPr>
            <a:spLocks noGrp="1"/>
          </p:cNvSpPr>
          <p:nvPr>
            <p:ph type="ftr" sz="quarter" idx="12"/>
          </p:nvPr>
        </p:nvSpPr>
        <p:spPr/>
        <p:txBody>
          <a:bodyPr/>
          <a:lstStyle/>
          <a:p>
            <a:endParaRPr lang="de-DE"/>
          </a:p>
        </p:txBody>
      </p:sp>
      <p:sp>
        <p:nvSpPr>
          <p:cNvPr id="7" name="Kopfzeilenplatzhalter 6"/>
          <p:cNvSpPr>
            <a:spLocks noGrp="1"/>
          </p:cNvSpPr>
          <p:nvPr>
            <p:ph type="hdr" sz="quarter" idx="13"/>
          </p:nvPr>
        </p:nvSpPr>
        <p:spPr/>
        <p:txBody>
          <a:bodyPr/>
          <a:lstStyle/>
          <a:p>
            <a:r>
              <a:rPr lang="de-DE" smtClean="0"/>
              <a:t>Universität Hamburg</a:t>
            </a:r>
            <a:endParaRPr lang="de-DE"/>
          </a:p>
        </p:txBody>
      </p:sp>
    </p:spTree>
    <p:extLst>
      <p:ext uri="{BB962C8B-B14F-4D97-AF65-F5344CB8AC3E}">
        <p14:creationId xmlns:p14="http://schemas.microsoft.com/office/powerpoint/2010/main" val="2245828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58675CDB-4CEC-4C7F-B34A-5C855E955DF5}" type="slidenum">
              <a:rPr lang="de-DE" smtClean="0"/>
              <a:pPr eaLnBrk="1" hangingPunct="1"/>
              <a:t>29</a:t>
            </a:fld>
            <a:endParaRPr lang="de-DE"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685484" y="4344608"/>
            <a:ext cx="5487040" cy="41135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58675CDB-4CEC-4C7F-B34A-5C855E955DF5}" type="slidenum">
              <a:rPr lang="de-DE" smtClean="0"/>
              <a:pPr eaLnBrk="1" hangingPunct="1"/>
              <a:t>30</a:t>
            </a:fld>
            <a:endParaRPr lang="de-DE"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685484" y="4344608"/>
            <a:ext cx="5487040" cy="41135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32</a:t>
            </a:fld>
            <a:endParaRPr lang="de-DE"/>
          </a:p>
        </p:txBody>
      </p:sp>
    </p:spTree>
    <p:extLst>
      <p:ext uri="{BB962C8B-B14F-4D97-AF65-F5344CB8AC3E}">
        <p14:creationId xmlns:p14="http://schemas.microsoft.com/office/powerpoint/2010/main" val="2416897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22350" y="157163"/>
            <a:ext cx="2041525" cy="1530350"/>
          </a:xfrm>
        </p:spPr>
      </p:sp>
      <p:sp>
        <p:nvSpPr>
          <p:cNvPr id="3" name="Notizenplatzhalter 2"/>
          <p:cNvSpPr>
            <a:spLocks noGrp="1"/>
          </p:cNvSpPr>
          <p:nvPr>
            <p:ph type="body" idx="1"/>
          </p:nvPr>
        </p:nvSpPr>
        <p:spPr>
          <a:xfrm>
            <a:off x="476697" y="1805714"/>
            <a:ext cx="5486400" cy="6730123"/>
          </a:xfrm>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33</a:t>
            </a:fld>
            <a:endParaRPr lang="de-DE"/>
          </a:p>
        </p:txBody>
      </p:sp>
    </p:spTree>
    <p:extLst>
      <p:ext uri="{BB962C8B-B14F-4D97-AF65-F5344CB8AC3E}">
        <p14:creationId xmlns:p14="http://schemas.microsoft.com/office/powerpoint/2010/main" val="1465224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34</a:t>
            </a:fld>
            <a:endParaRPr lang="de-DE"/>
          </a:p>
        </p:txBody>
      </p:sp>
      <p:sp>
        <p:nvSpPr>
          <p:cNvPr id="5" name="Datumsplatzhalter 4"/>
          <p:cNvSpPr>
            <a:spLocks noGrp="1"/>
          </p:cNvSpPr>
          <p:nvPr>
            <p:ph type="dt" idx="11"/>
          </p:nvPr>
        </p:nvSpPr>
        <p:spPr/>
        <p:txBody>
          <a:bodyPr/>
          <a:lstStyle/>
          <a:p>
            <a:r>
              <a:rPr lang="de-DE" smtClean="0"/>
              <a:t>15.06.2015</a:t>
            </a:r>
            <a:endParaRPr lang="de-DE"/>
          </a:p>
        </p:txBody>
      </p:sp>
      <p:sp>
        <p:nvSpPr>
          <p:cNvPr id="6" name="Fußzeilenplatzhalter 5"/>
          <p:cNvSpPr>
            <a:spLocks noGrp="1"/>
          </p:cNvSpPr>
          <p:nvPr>
            <p:ph type="ftr" sz="quarter" idx="12"/>
          </p:nvPr>
        </p:nvSpPr>
        <p:spPr/>
        <p:txBody>
          <a:bodyPr/>
          <a:lstStyle/>
          <a:p>
            <a:endParaRPr lang="de-DE"/>
          </a:p>
        </p:txBody>
      </p:sp>
      <p:sp>
        <p:nvSpPr>
          <p:cNvPr id="7" name="Kopfzeilenplatzhalter 6"/>
          <p:cNvSpPr>
            <a:spLocks noGrp="1"/>
          </p:cNvSpPr>
          <p:nvPr>
            <p:ph type="hdr" sz="quarter" idx="13"/>
          </p:nvPr>
        </p:nvSpPr>
        <p:spPr/>
        <p:txBody>
          <a:bodyPr/>
          <a:lstStyle/>
          <a:p>
            <a:r>
              <a:rPr lang="de-DE" smtClean="0"/>
              <a:t>Universität Hamburg</a:t>
            </a:r>
            <a:endParaRPr lang="de-DE"/>
          </a:p>
        </p:txBody>
      </p:sp>
    </p:spTree>
    <p:extLst>
      <p:ext uri="{BB962C8B-B14F-4D97-AF65-F5344CB8AC3E}">
        <p14:creationId xmlns:p14="http://schemas.microsoft.com/office/powerpoint/2010/main" val="307924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35</a:t>
            </a:fld>
            <a:endParaRPr lang="de-DE"/>
          </a:p>
        </p:txBody>
      </p:sp>
      <p:sp>
        <p:nvSpPr>
          <p:cNvPr id="5" name="Datumsplatzhalter 4"/>
          <p:cNvSpPr>
            <a:spLocks noGrp="1"/>
          </p:cNvSpPr>
          <p:nvPr>
            <p:ph type="dt" idx="11"/>
          </p:nvPr>
        </p:nvSpPr>
        <p:spPr/>
        <p:txBody>
          <a:bodyPr/>
          <a:lstStyle/>
          <a:p>
            <a:r>
              <a:rPr lang="de-DE" smtClean="0"/>
              <a:t>15.06.2015</a:t>
            </a:r>
            <a:endParaRPr lang="de-DE"/>
          </a:p>
        </p:txBody>
      </p:sp>
      <p:sp>
        <p:nvSpPr>
          <p:cNvPr id="6" name="Fußzeilenplatzhalter 5"/>
          <p:cNvSpPr>
            <a:spLocks noGrp="1"/>
          </p:cNvSpPr>
          <p:nvPr>
            <p:ph type="ftr" sz="quarter" idx="12"/>
          </p:nvPr>
        </p:nvSpPr>
        <p:spPr/>
        <p:txBody>
          <a:bodyPr/>
          <a:lstStyle/>
          <a:p>
            <a:endParaRPr lang="de-DE"/>
          </a:p>
        </p:txBody>
      </p:sp>
      <p:sp>
        <p:nvSpPr>
          <p:cNvPr id="7" name="Kopfzeilenplatzhalter 6"/>
          <p:cNvSpPr>
            <a:spLocks noGrp="1"/>
          </p:cNvSpPr>
          <p:nvPr>
            <p:ph type="hdr" sz="quarter" idx="13"/>
          </p:nvPr>
        </p:nvSpPr>
        <p:spPr/>
        <p:txBody>
          <a:bodyPr/>
          <a:lstStyle/>
          <a:p>
            <a:r>
              <a:rPr lang="de-DE" smtClean="0"/>
              <a:t>Universität Hamburg</a:t>
            </a:r>
            <a:endParaRPr lang="de-DE"/>
          </a:p>
        </p:txBody>
      </p:sp>
    </p:spTree>
    <p:extLst>
      <p:ext uri="{BB962C8B-B14F-4D97-AF65-F5344CB8AC3E}">
        <p14:creationId xmlns:p14="http://schemas.microsoft.com/office/powerpoint/2010/main" val="3633487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37</a:t>
            </a:fld>
            <a:endParaRPr lang="de-DE"/>
          </a:p>
        </p:txBody>
      </p:sp>
      <p:sp>
        <p:nvSpPr>
          <p:cNvPr id="5" name="Datumsplatzhalter 4"/>
          <p:cNvSpPr>
            <a:spLocks noGrp="1"/>
          </p:cNvSpPr>
          <p:nvPr>
            <p:ph type="dt" idx="11"/>
          </p:nvPr>
        </p:nvSpPr>
        <p:spPr/>
        <p:txBody>
          <a:bodyPr/>
          <a:lstStyle/>
          <a:p>
            <a:r>
              <a:rPr lang="de-DE" smtClean="0"/>
              <a:t>15.06.2015</a:t>
            </a:r>
            <a:endParaRPr lang="de-DE"/>
          </a:p>
        </p:txBody>
      </p:sp>
      <p:sp>
        <p:nvSpPr>
          <p:cNvPr id="6" name="Fußzeilenplatzhalter 5"/>
          <p:cNvSpPr>
            <a:spLocks noGrp="1"/>
          </p:cNvSpPr>
          <p:nvPr>
            <p:ph type="ftr" sz="quarter" idx="12"/>
          </p:nvPr>
        </p:nvSpPr>
        <p:spPr/>
        <p:txBody>
          <a:bodyPr/>
          <a:lstStyle/>
          <a:p>
            <a:endParaRPr lang="de-DE"/>
          </a:p>
        </p:txBody>
      </p:sp>
      <p:sp>
        <p:nvSpPr>
          <p:cNvPr id="7" name="Kopfzeilenplatzhalter 6"/>
          <p:cNvSpPr>
            <a:spLocks noGrp="1"/>
          </p:cNvSpPr>
          <p:nvPr>
            <p:ph type="hdr" sz="quarter" idx="13"/>
          </p:nvPr>
        </p:nvSpPr>
        <p:spPr/>
        <p:txBody>
          <a:bodyPr/>
          <a:lstStyle/>
          <a:p>
            <a:r>
              <a:rPr lang="de-DE" smtClean="0"/>
              <a:t>Universität Hamburg</a:t>
            </a:r>
            <a:endParaRPr lang="de-DE"/>
          </a:p>
        </p:txBody>
      </p:sp>
    </p:spTree>
    <p:extLst>
      <p:ext uri="{BB962C8B-B14F-4D97-AF65-F5344CB8AC3E}">
        <p14:creationId xmlns:p14="http://schemas.microsoft.com/office/powerpoint/2010/main" val="929763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38</a:t>
            </a:fld>
            <a:endParaRPr lang="de-DE"/>
          </a:p>
        </p:txBody>
      </p:sp>
    </p:spTree>
    <p:extLst>
      <p:ext uri="{BB962C8B-B14F-4D97-AF65-F5344CB8AC3E}">
        <p14:creationId xmlns:p14="http://schemas.microsoft.com/office/powerpoint/2010/main" val="241689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3</a:t>
            </a:fld>
            <a:endParaRPr lang="de-DE"/>
          </a:p>
        </p:txBody>
      </p:sp>
    </p:spTree>
    <p:extLst>
      <p:ext uri="{BB962C8B-B14F-4D97-AF65-F5344CB8AC3E}">
        <p14:creationId xmlns:p14="http://schemas.microsoft.com/office/powerpoint/2010/main" val="2416897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39</a:t>
            </a:fld>
            <a:endParaRPr lang="de-DE"/>
          </a:p>
        </p:txBody>
      </p:sp>
    </p:spTree>
    <p:extLst>
      <p:ext uri="{BB962C8B-B14F-4D97-AF65-F5344CB8AC3E}">
        <p14:creationId xmlns:p14="http://schemas.microsoft.com/office/powerpoint/2010/main" val="988241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7DA87BCF-466C-4FAF-A95D-D62A1B807BCE}" type="slidenum">
              <a:rPr lang="de-DE" smtClean="0"/>
              <a:pPr eaLnBrk="1" hangingPunct="1"/>
              <a:t>40</a:t>
            </a:fld>
            <a:endParaRPr lang="de-DE" smtClean="0"/>
          </a:p>
        </p:txBody>
      </p:sp>
      <p:sp>
        <p:nvSpPr>
          <p:cNvPr id="78851" name="Rectangle 7"/>
          <p:cNvSpPr txBox="1">
            <a:spLocks noGrp="1" noChangeArrowheads="1"/>
          </p:cNvSpPr>
          <p:nvPr/>
        </p:nvSpPr>
        <p:spPr bwMode="auto">
          <a:xfrm>
            <a:off x="3883855" y="8686290"/>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5" rIns="91409" bIns="45705" anchor="b"/>
          <a:lstStyle>
            <a:lvl1pPr defTabSz="955675" eaLnBrk="0" hangingPunct="0">
              <a:defRPr>
                <a:solidFill>
                  <a:schemeClr val="tx1"/>
                </a:solidFill>
                <a:latin typeface="Arial" charset="0"/>
                <a:ea typeface="ヒラギノ角ゴ Pro W3" pitchFamily="123" charset="-128"/>
              </a:defRPr>
            </a:lvl1pPr>
            <a:lvl2pPr marL="742950" indent="-285750" defTabSz="955675" eaLnBrk="0" hangingPunct="0">
              <a:defRPr>
                <a:solidFill>
                  <a:schemeClr val="tx1"/>
                </a:solidFill>
                <a:latin typeface="Arial" charset="0"/>
                <a:ea typeface="ヒラギノ角ゴ Pro W3" pitchFamily="123" charset="-128"/>
              </a:defRPr>
            </a:lvl2pPr>
            <a:lvl3pPr marL="1143000" indent="-228600" defTabSz="955675" eaLnBrk="0" hangingPunct="0">
              <a:defRPr>
                <a:solidFill>
                  <a:schemeClr val="tx1"/>
                </a:solidFill>
                <a:latin typeface="Arial" charset="0"/>
                <a:ea typeface="ヒラギノ角ゴ Pro W3" pitchFamily="123" charset="-128"/>
              </a:defRPr>
            </a:lvl3pPr>
            <a:lvl4pPr marL="1600200" indent="-228600" defTabSz="955675" eaLnBrk="0" hangingPunct="0">
              <a:defRPr>
                <a:solidFill>
                  <a:schemeClr val="tx1"/>
                </a:solidFill>
                <a:latin typeface="Arial" charset="0"/>
                <a:ea typeface="ヒラギノ角ゴ Pro W3" pitchFamily="123" charset="-128"/>
              </a:defRPr>
            </a:lvl4pPr>
            <a:lvl5pPr marL="2057400" indent="-228600" defTabSz="955675" eaLnBrk="0" hangingPunct="0">
              <a:defRPr>
                <a:solidFill>
                  <a:schemeClr val="tx1"/>
                </a:solidFill>
                <a:latin typeface="Arial" charset="0"/>
                <a:ea typeface="ヒラギノ角ゴ Pro W3" pitchFamily="123" charset="-128"/>
              </a:defRPr>
            </a:lvl5pPr>
            <a:lvl6pPr marL="2514600" indent="-228600" defTabSz="955675"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defTabSz="955675"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defTabSz="955675"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defTabSz="955675" eaLnBrk="0" fontAlgn="base" hangingPunct="0">
              <a:spcBef>
                <a:spcPct val="0"/>
              </a:spcBef>
              <a:spcAft>
                <a:spcPct val="0"/>
              </a:spcAft>
              <a:defRPr>
                <a:solidFill>
                  <a:schemeClr val="tx1"/>
                </a:solidFill>
                <a:latin typeface="Arial" charset="0"/>
                <a:ea typeface="ヒラギノ角ゴ Pro W3" pitchFamily="123" charset="-128"/>
              </a:defRPr>
            </a:lvl9pPr>
          </a:lstStyle>
          <a:p>
            <a:pPr algn="r" eaLnBrk="1" hangingPunct="1"/>
            <a:fld id="{479D9A4F-EEE1-4E99-8575-07B9C7697BD1}" type="slidenum">
              <a:rPr lang="de-DE" sz="1200"/>
              <a:pPr algn="r" eaLnBrk="1" hangingPunct="1"/>
              <a:t>40</a:t>
            </a:fld>
            <a:endParaRPr lang="de-DE" sz="1200"/>
          </a:p>
        </p:txBody>
      </p:sp>
      <p:sp>
        <p:nvSpPr>
          <p:cNvPr id="78852" name="Rectangle 7"/>
          <p:cNvSpPr txBox="1">
            <a:spLocks noGrp="1" noChangeArrowheads="1"/>
          </p:cNvSpPr>
          <p:nvPr/>
        </p:nvSpPr>
        <p:spPr bwMode="auto">
          <a:xfrm>
            <a:off x="3885452" y="8684828"/>
            <a:ext cx="2970947" cy="45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53" tIns="43726" rIns="87453" bIns="43726" anchor="b"/>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algn="r" eaLnBrk="1" hangingPunct="1"/>
            <a:fld id="{B55FF615-9305-400D-8E99-C2D034B53A14}" type="slidenum">
              <a:rPr lang="de-DE" sz="1100"/>
              <a:pPr algn="r" eaLnBrk="1" hangingPunct="1"/>
              <a:t>40</a:t>
            </a:fld>
            <a:endParaRPr lang="de-DE" sz="1100"/>
          </a:p>
        </p:txBody>
      </p:sp>
      <p:sp>
        <p:nvSpPr>
          <p:cNvPr id="78853" name="Rectangle 2"/>
          <p:cNvSpPr>
            <a:spLocks noGrp="1" noRot="1" noChangeAspect="1" noChangeArrowheads="1" noTextEdit="1"/>
          </p:cNvSpPr>
          <p:nvPr>
            <p:ph type="sldImg"/>
          </p:nvPr>
        </p:nvSpPr>
        <p:spPr>
          <a:ln/>
        </p:spPr>
      </p:sp>
      <p:sp>
        <p:nvSpPr>
          <p:cNvPr id="78854" name="Rectangle 3"/>
          <p:cNvSpPr>
            <a:spLocks noGrp="1" noChangeArrowheads="1"/>
          </p:cNvSpPr>
          <p:nvPr>
            <p:ph type="body" idx="1"/>
          </p:nvPr>
        </p:nvSpPr>
        <p:spPr>
          <a:xfrm>
            <a:off x="685483" y="4344607"/>
            <a:ext cx="5487040" cy="4113556"/>
          </a:xfrm>
          <a:noFill/>
        </p:spPr>
        <p:txBody>
          <a:bodyPr lIns="87453" tIns="43726" rIns="87453" bIns="43726"/>
          <a:lstStyle/>
          <a:p>
            <a:pPr marL="217166" indent="-217166">
              <a:lnSpc>
                <a:spcPct val="80000"/>
              </a:lnSpc>
            </a:pPr>
            <a:endParaRPr lang="de-DE" sz="8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371475"/>
            <a:ext cx="4573587" cy="3429000"/>
          </a:xfrm>
        </p:spPr>
      </p:sp>
      <p:sp>
        <p:nvSpPr>
          <p:cNvPr id="3" name="Notizenplatzhalter 2"/>
          <p:cNvSpPr>
            <a:spLocks noGrp="1"/>
          </p:cNvSpPr>
          <p:nvPr>
            <p:ph type="body" idx="1"/>
          </p:nvPr>
        </p:nvSpPr>
        <p:spPr>
          <a:xfrm>
            <a:off x="685801" y="4073864"/>
            <a:ext cx="5486400" cy="4114800"/>
          </a:xfrm>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42</a:t>
            </a:fld>
            <a:endParaRPr lang="de-DE"/>
          </a:p>
        </p:txBody>
      </p:sp>
      <p:sp>
        <p:nvSpPr>
          <p:cNvPr id="5" name="Datumsplatzhalter 4"/>
          <p:cNvSpPr>
            <a:spLocks noGrp="1"/>
          </p:cNvSpPr>
          <p:nvPr>
            <p:ph type="dt" idx="11"/>
          </p:nvPr>
        </p:nvSpPr>
        <p:spPr/>
        <p:txBody>
          <a:bodyPr/>
          <a:lstStyle/>
          <a:p>
            <a:r>
              <a:rPr lang="de-DE" smtClean="0"/>
              <a:t>15.06.2015</a:t>
            </a:r>
            <a:endParaRPr lang="de-DE"/>
          </a:p>
        </p:txBody>
      </p:sp>
      <p:sp>
        <p:nvSpPr>
          <p:cNvPr id="6" name="Fußzeilenplatzhalter 5"/>
          <p:cNvSpPr>
            <a:spLocks noGrp="1"/>
          </p:cNvSpPr>
          <p:nvPr>
            <p:ph type="ftr" sz="quarter" idx="12"/>
          </p:nvPr>
        </p:nvSpPr>
        <p:spPr/>
        <p:txBody>
          <a:bodyPr/>
          <a:lstStyle/>
          <a:p>
            <a:endParaRPr lang="de-DE"/>
          </a:p>
        </p:txBody>
      </p:sp>
      <p:sp>
        <p:nvSpPr>
          <p:cNvPr id="7" name="Kopfzeilenplatzhalter 6"/>
          <p:cNvSpPr>
            <a:spLocks noGrp="1"/>
          </p:cNvSpPr>
          <p:nvPr>
            <p:ph type="hdr" sz="quarter" idx="13"/>
          </p:nvPr>
        </p:nvSpPr>
        <p:spPr/>
        <p:txBody>
          <a:bodyPr/>
          <a:lstStyle/>
          <a:p>
            <a:r>
              <a:rPr lang="de-DE" smtClean="0"/>
              <a:t>Universität Hamburg</a:t>
            </a:r>
            <a:endParaRPr lang="de-DE"/>
          </a:p>
        </p:txBody>
      </p:sp>
    </p:spTree>
    <p:extLst>
      <p:ext uri="{BB962C8B-B14F-4D97-AF65-F5344CB8AC3E}">
        <p14:creationId xmlns:p14="http://schemas.microsoft.com/office/powerpoint/2010/main" val="3535252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BB01DE16-B097-40D3-BAC4-F824AFD5A8C2}" type="slidenum">
              <a:rPr lang="de-DE" smtClean="0"/>
              <a:pPr eaLnBrk="1" hangingPunct="1"/>
              <a:t>43</a:t>
            </a:fld>
            <a:endParaRPr lang="de-DE" smtClean="0"/>
          </a:p>
        </p:txBody>
      </p:sp>
      <p:sp>
        <p:nvSpPr>
          <p:cNvPr id="81923" name="Rectangle 7"/>
          <p:cNvSpPr txBox="1">
            <a:spLocks noGrp="1" noChangeArrowheads="1"/>
          </p:cNvSpPr>
          <p:nvPr/>
        </p:nvSpPr>
        <p:spPr bwMode="auto">
          <a:xfrm>
            <a:off x="3883855" y="8686290"/>
            <a:ext cx="2972547" cy="45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4" tIns="45697" rIns="91394" bIns="45697" anchor="b"/>
          <a:lstStyle>
            <a:lvl1pPr defTabSz="990600" eaLnBrk="0" hangingPunct="0">
              <a:defRPr>
                <a:solidFill>
                  <a:schemeClr val="tx1"/>
                </a:solidFill>
                <a:latin typeface="Arial" charset="0"/>
                <a:ea typeface="ヒラギノ角ゴ Pro W3" pitchFamily="123" charset="-128"/>
              </a:defRPr>
            </a:lvl1pPr>
            <a:lvl2pPr marL="742950" indent="-285750" defTabSz="990600" eaLnBrk="0" hangingPunct="0">
              <a:defRPr>
                <a:solidFill>
                  <a:schemeClr val="tx1"/>
                </a:solidFill>
                <a:latin typeface="Arial" charset="0"/>
                <a:ea typeface="ヒラギノ角ゴ Pro W3" pitchFamily="123" charset="-128"/>
              </a:defRPr>
            </a:lvl2pPr>
            <a:lvl3pPr marL="1143000" indent="-228600" defTabSz="990600" eaLnBrk="0" hangingPunct="0">
              <a:defRPr>
                <a:solidFill>
                  <a:schemeClr val="tx1"/>
                </a:solidFill>
                <a:latin typeface="Arial" charset="0"/>
                <a:ea typeface="ヒラギノ角ゴ Pro W3" pitchFamily="123" charset="-128"/>
              </a:defRPr>
            </a:lvl3pPr>
            <a:lvl4pPr marL="1600200" indent="-228600" defTabSz="990600" eaLnBrk="0" hangingPunct="0">
              <a:defRPr>
                <a:solidFill>
                  <a:schemeClr val="tx1"/>
                </a:solidFill>
                <a:latin typeface="Arial" charset="0"/>
                <a:ea typeface="ヒラギノ角ゴ Pro W3" pitchFamily="123" charset="-128"/>
              </a:defRPr>
            </a:lvl4pPr>
            <a:lvl5pPr marL="2057400" indent="-228600" defTabSz="990600" eaLnBrk="0" hangingPunct="0">
              <a:defRPr>
                <a:solidFill>
                  <a:schemeClr val="tx1"/>
                </a:solidFill>
                <a:latin typeface="Arial" charset="0"/>
                <a:ea typeface="ヒラギノ角ゴ Pro W3" pitchFamily="123" charset="-128"/>
              </a:defRPr>
            </a:lvl5pPr>
            <a:lvl6pPr marL="2514600" indent="-228600" defTabSz="990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defTabSz="990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defTabSz="990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defTabSz="990600" eaLnBrk="0" fontAlgn="base" hangingPunct="0">
              <a:spcBef>
                <a:spcPct val="0"/>
              </a:spcBef>
              <a:spcAft>
                <a:spcPct val="0"/>
              </a:spcAft>
              <a:defRPr>
                <a:solidFill>
                  <a:schemeClr val="tx1"/>
                </a:solidFill>
                <a:latin typeface="Arial" charset="0"/>
                <a:ea typeface="ヒラギノ角ゴ Pro W3" pitchFamily="123" charset="-128"/>
              </a:defRPr>
            </a:lvl9pPr>
          </a:lstStyle>
          <a:p>
            <a:pPr algn="r" eaLnBrk="1" hangingPunct="1"/>
            <a:fld id="{82CED563-E9E9-4EFE-A451-EF118C316A42}" type="slidenum">
              <a:rPr lang="de-DE" sz="1200"/>
              <a:pPr algn="r" eaLnBrk="1" hangingPunct="1"/>
              <a:t>43</a:t>
            </a:fld>
            <a:endParaRPr lang="de-DE" sz="1200"/>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xfrm>
            <a:off x="685483" y="4344607"/>
            <a:ext cx="5487040" cy="4113556"/>
          </a:xfrm>
          <a:noFill/>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71B94F77-ED4D-4FF9-9CA8-651E31D643C1}" type="slidenum">
              <a:rPr lang="de-DE" smtClean="0"/>
              <a:pPr eaLnBrk="1" hangingPunct="1"/>
              <a:t>44</a:t>
            </a:fld>
            <a:endParaRPr lang="de-D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685483" y="4344607"/>
            <a:ext cx="5487040" cy="41135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4D327B32-2390-447F-8CC1-7D69A92D196D}" type="slidenum">
              <a:rPr lang="de-DE" smtClean="0"/>
              <a:pPr eaLnBrk="1" hangingPunct="1"/>
              <a:t>45</a:t>
            </a:fld>
            <a:endParaRPr lang="de-DE" smtClean="0"/>
          </a:p>
        </p:txBody>
      </p:sp>
      <p:sp>
        <p:nvSpPr>
          <p:cNvPr id="83971" name="Rectangle 7"/>
          <p:cNvSpPr txBox="1">
            <a:spLocks noGrp="1" noChangeArrowheads="1"/>
          </p:cNvSpPr>
          <p:nvPr/>
        </p:nvSpPr>
        <p:spPr bwMode="auto">
          <a:xfrm>
            <a:off x="3883855" y="8686290"/>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defTabSz="990600" eaLnBrk="0" hangingPunct="0">
              <a:defRPr>
                <a:solidFill>
                  <a:schemeClr val="tx1"/>
                </a:solidFill>
                <a:latin typeface="Arial" charset="0"/>
                <a:ea typeface="ヒラギノ角ゴ Pro W3" pitchFamily="123" charset="-128"/>
              </a:defRPr>
            </a:lvl1pPr>
            <a:lvl2pPr marL="742950" indent="-285750" defTabSz="990600" eaLnBrk="0" hangingPunct="0">
              <a:defRPr>
                <a:solidFill>
                  <a:schemeClr val="tx1"/>
                </a:solidFill>
                <a:latin typeface="Arial" charset="0"/>
                <a:ea typeface="ヒラギノ角ゴ Pro W3" pitchFamily="123" charset="-128"/>
              </a:defRPr>
            </a:lvl2pPr>
            <a:lvl3pPr marL="1143000" indent="-228600" defTabSz="990600" eaLnBrk="0" hangingPunct="0">
              <a:defRPr>
                <a:solidFill>
                  <a:schemeClr val="tx1"/>
                </a:solidFill>
                <a:latin typeface="Arial" charset="0"/>
                <a:ea typeface="ヒラギノ角ゴ Pro W3" pitchFamily="123" charset="-128"/>
              </a:defRPr>
            </a:lvl3pPr>
            <a:lvl4pPr marL="1600200" indent="-228600" defTabSz="990600" eaLnBrk="0" hangingPunct="0">
              <a:defRPr>
                <a:solidFill>
                  <a:schemeClr val="tx1"/>
                </a:solidFill>
                <a:latin typeface="Arial" charset="0"/>
                <a:ea typeface="ヒラギノ角ゴ Pro W3" pitchFamily="123" charset="-128"/>
              </a:defRPr>
            </a:lvl4pPr>
            <a:lvl5pPr marL="2057400" indent="-228600" defTabSz="990600" eaLnBrk="0" hangingPunct="0">
              <a:defRPr>
                <a:solidFill>
                  <a:schemeClr val="tx1"/>
                </a:solidFill>
                <a:latin typeface="Arial" charset="0"/>
                <a:ea typeface="ヒラギノ角ゴ Pro W3" pitchFamily="123" charset="-128"/>
              </a:defRPr>
            </a:lvl5pPr>
            <a:lvl6pPr marL="2514600" indent="-228600" defTabSz="990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defTabSz="990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defTabSz="990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defTabSz="990600" eaLnBrk="0" fontAlgn="base" hangingPunct="0">
              <a:spcBef>
                <a:spcPct val="0"/>
              </a:spcBef>
              <a:spcAft>
                <a:spcPct val="0"/>
              </a:spcAft>
              <a:defRPr>
                <a:solidFill>
                  <a:schemeClr val="tx1"/>
                </a:solidFill>
                <a:latin typeface="Arial" charset="0"/>
                <a:ea typeface="ヒラギノ角ゴ Pro W3" pitchFamily="123" charset="-128"/>
              </a:defRPr>
            </a:lvl9pPr>
          </a:lstStyle>
          <a:p>
            <a:pPr algn="r" eaLnBrk="1" hangingPunct="1"/>
            <a:fld id="{57D399A2-6E30-4AFD-81C9-61E6D87FADBB}" type="slidenum">
              <a:rPr lang="de-DE" sz="1200"/>
              <a:pPr algn="r" eaLnBrk="1" hangingPunct="1"/>
              <a:t>45</a:t>
            </a:fld>
            <a:endParaRPr lang="de-DE" sz="120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xfrm>
            <a:off x="685483" y="4344607"/>
            <a:ext cx="5487040" cy="4113556"/>
          </a:xfrm>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A64BA3EE-322B-442B-91FC-69D136A59725}" type="slidenum">
              <a:rPr lang="de-DE" smtClean="0"/>
              <a:pPr eaLnBrk="1" hangingPunct="1"/>
              <a:t>46</a:t>
            </a:fld>
            <a:endParaRPr lang="de-DE"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685483" y="4344607"/>
            <a:ext cx="5487040" cy="4113556"/>
          </a:xfrm>
          <a:noFill/>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A64BA3EE-322B-442B-91FC-69D136A59725}" type="slidenum">
              <a:rPr lang="de-DE" smtClean="0"/>
              <a:pPr eaLnBrk="1" hangingPunct="1"/>
              <a:t>47</a:t>
            </a:fld>
            <a:endParaRPr lang="de-DE"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685484" y="4344608"/>
            <a:ext cx="5487040" cy="4113556"/>
          </a:xfrm>
          <a:noFill/>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48</a:t>
            </a:fld>
            <a:endParaRPr lang="de-DE"/>
          </a:p>
        </p:txBody>
      </p:sp>
    </p:spTree>
    <p:extLst>
      <p:ext uri="{BB962C8B-B14F-4D97-AF65-F5344CB8AC3E}">
        <p14:creationId xmlns:p14="http://schemas.microsoft.com/office/powerpoint/2010/main" val="3811811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49</a:t>
            </a:fld>
            <a:endParaRPr lang="de-DE"/>
          </a:p>
        </p:txBody>
      </p:sp>
    </p:spTree>
    <p:extLst>
      <p:ext uri="{BB962C8B-B14F-4D97-AF65-F5344CB8AC3E}">
        <p14:creationId xmlns:p14="http://schemas.microsoft.com/office/powerpoint/2010/main" val="241689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5</a:t>
            </a:fld>
            <a:endParaRPr lang="de-DE"/>
          </a:p>
        </p:txBody>
      </p:sp>
    </p:spTree>
    <p:extLst>
      <p:ext uri="{BB962C8B-B14F-4D97-AF65-F5344CB8AC3E}">
        <p14:creationId xmlns:p14="http://schemas.microsoft.com/office/powerpoint/2010/main" val="2416897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CEA1F6BB-B3AE-4FAB-AC6C-9037CABE86D1}" type="slidenum">
              <a:rPr lang="de-DE" smtClean="0"/>
              <a:pPr eaLnBrk="1" hangingPunct="1"/>
              <a:t>52</a:t>
            </a:fld>
            <a:endParaRPr lang="de-DE"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85483" y="4341683"/>
            <a:ext cx="5487040" cy="4116481"/>
          </a:xfrm>
          <a:noFill/>
        </p:spPr>
        <p:txBody>
          <a:bodyPr/>
          <a:lstStyle/>
          <a:p>
            <a:pPr eaLnBrk="1" hangingPunct="1"/>
            <a:r>
              <a:rPr lang="en-GB" dirty="0" smtClean="0"/>
              <a:t>What is the most innovative aspect in in your proposal?</a:t>
            </a:r>
          </a:p>
          <a:p>
            <a:pPr eaLnBrk="1" hangingPunct="1"/>
            <a:r>
              <a:rPr lang="en-GB" dirty="0" smtClean="0"/>
              <a:t>Do you see any risks in your proposal? </a:t>
            </a:r>
          </a:p>
          <a:p>
            <a:pPr eaLnBrk="1" hangingPunct="1"/>
            <a:r>
              <a:rPr lang="en-GB" dirty="0" smtClean="0"/>
              <a:t>Who are your main competitors (names, places)? Why is your approach better?</a:t>
            </a:r>
          </a:p>
          <a:p>
            <a:pPr eaLnBrk="1" hangingPunct="1"/>
            <a:r>
              <a:rPr lang="en-GB" dirty="0" smtClean="0"/>
              <a:t>How do you see the future of your research field? How will your research results change this field? </a:t>
            </a:r>
            <a:endParaRPr lang="de-DE"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12703" eaLnBrk="0" hangingPunct="0">
              <a:defRPr>
                <a:solidFill>
                  <a:schemeClr val="tx1"/>
                </a:solidFill>
                <a:latin typeface="Arial" charset="0"/>
                <a:ea typeface="ヒラギノ角ゴ Pro W3" pitchFamily="123" charset="-128"/>
              </a:defRPr>
            </a:lvl1pPr>
            <a:lvl2pPr marL="710722" indent="-273354" defTabSz="912703" eaLnBrk="0" hangingPunct="0">
              <a:defRPr>
                <a:solidFill>
                  <a:schemeClr val="tx1"/>
                </a:solidFill>
                <a:latin typeface="Arial" charset="0"/>
                <a:ea typeface="ヒラギノ角ゴ Pro W3" pitchFamily="123" charset="-128"/>
              </a:defRPr>
            </a:lvl2pPr>
            <a:lvl3pPr marL="1093420" indent="-218683" defTabSz="912703" eaLnBrk="0" hangingPunct="0">
              <a:defRPr>
                <a:solidFill>
                  <a:schemeClr val="tx1"/>
                </a:solidFill>
                <a:latin typeface="Arial" charset="0"/>
                <a:ea typeface="ヒラギノ角ゴ Pro W3" pitchFamily="123" charset="-128"/>
              </a:defRPr>
            </a:lvl3pPr>
            <a:lvl4pPr marL="1530789" indent="-218683" defTabSz="912703" eaLnBrk="0" hangingPunct="0">
              <a:defRPr>
                <a:solidFill>
                  <a:schemeClr val="tx1"/>
                </a:solidFill>
                <a:latin typeface="Arial" charset="0"/>
                <a:ea typeface="ヒラギノ角ゴ Pro W3" pitchFamily="123" charset="-128"/>
              </a:defRPr>
            </a:lvl4pPr>
            <a:lvl5pPr marL="1968155" indent="-218683" defTabSz="912703" eaLnBrk="0" hangingPunct="0">
              <a:defRPr>
                <a:solidFill>
                  <a:schemeClr val="tx1"/>
                </a:solidFill>
                <a:latin typeface="Arial" charset="0"/>
                <a:ea typeface="ヒラギノ角ゴ Pro W3" pitchFamily="123" charset="-128"/>
              </a:defRPr>
            </a:lvl5pPr>
            <a:lvl6pPr marL="2405524" indent="-218683" defTabSz="912703" eaLnBrk="0" fontAlgn="base" hangingPunct="0">
              <a:spcBef>
                <a:spcPct val="0"/>
              </a:spcBef>
              <a:spcAft>
                <a:spcPct val="0"/>
              </a:spcAft>
              <a:defRPr>
                <a:solidFill>
                  <a:schemeClr val="tx1"/>
                </a:solidFill>
                <a:latin typeface="Arial" charset="0"/>
                <a:ea typeface="ヒラギノ角ゴ Pro W3" pitchFamily="123" charset="-128"/>
              </a:defRPr>
            </a:lvl6pPr>
            <a:lvl7pPr marL="2842893" indent="-218683" defTabSz="912703" eaLnBrk="0" fontAlgn="base" hangingPunct="0">
              <a:spcBef>
                <a:spcPct val="0"/>
              </a:spcBef>
              <a:spcAft>
                <a:spcPct val="0"/>
              </a:spcAft>
              <a:defRPr>
                <a:solidFill>
                  <a:schemeClr val="tx1"/>
                </a:solidFill>
                <a:latin typeface="Arial" charset="0"/>
                <a:ea typeface="ヒラギノ角ゴ Pro W3" pitchFamily="123" charset="-128"/>
              </a:defRPr>
            </a:lvl7pPr>
            <a:lvl8pPr marL="3280261" indent="-218683" defTabSz="912703" eaLnBrk="0" fontAlgn="base" hangingPunct="0">
              <a:spcBef>
                <a:spcPct val="0"/>
              </a:spcBef>
              <a:spcAft>
                <a:spcPct val="0"/>
              </a:spcAft>
              <a:defRPr>
                <a:solidFill>
                  <a:schemeClr val="tx1"/>
                </a:solidFill>
                <a:latin typeface="Arial" charset="0"/>
                <a:ea typeface="ヒラギノ角ゴ Pro W3" pitchFamily="123" charset="-128"/>
              </a:defRPr>
            </a:lvl8pPr>
            <a:lvl9pPr marL="3717628" indent="-218683" defTabSz="912703"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fld id="{9AB4DBE7-54C1-4566-A082-373F4AC1FAFC}" type="slidenum">
              <a:rPr lang="de-DE" smtClean="0"/>
              <a:pPr eaLnBrk="1" hangingPunct="1"/>
              <a:t>53</a:t>
            </a:fld>
            <a:endParaRPr lang="de-DE"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85483" y="4341683"/>
            <a:ext cx="5487040" cy="4116481"/>
          </a:xfrm>
          <a:noFill/>
        </p:spPr>
        <p:txBody>
          <a:bodyPr/>
          <a:lstStyle/>
          <a:p>
            <a:pPr eaLnBrk="1" hangingPunct="1"/>
            <a:r>
              <a:rPr lang="en-GB" dirty="0" smtClean="0"/>
              <a:t>What does the ERC Grant mean for your personal development? </a:t>
            </a:r>
          </a:p>
          <a:p>
            <a:pPr eaLnBrk="1" hangingPunct="1"/>
            <a:r>
              <a:rPr lang="en-GB" dirty="0" smtClean="0"/>
              <a:t>Which are your most important papers? What was your contribution to these publications?</a:t>
            </a:r>
          </a:p>
          <a:p>
            <a:pPr eaLnBrk="1" hangingPunct="1"/>
            <a:endParaRPr lang="en-GB"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PIs to be considered as equal, but a corresponding PI to be designated who will be the administrative contact for the duration of the project.</a:t>
            </a:r>
          </a:p>
          <a:p>
            <a:pPr algn="just">
              <a:spcAft>
                <a:spcPts val="574"/>
              </a:spcAft>
            </a:pPr>
            <a:endParaRPr lang="en-US" b="1" dirty="0"/>
          </a:p>
          <a:p>
            <a:pPr algn="just">
              <a:spcAft>
                <a:spcPts val="574"/>
              </a:spcAft>
            </a:pPr>
            <a:r>
              <a:rPr lang="en-US" b="1" dirty="0"/>
              <a:t>jointly</a:t>
            </a:r>
            <a:r>
              <a:rPr lang="en-US" dirty="0"/>
              <a:t> address </a:t>
            </a:r>
            <a:r>
              <a:rPr lang="en-US" b="1" dirty="0"/>
              <a:t>ambitious</a:t>
            </a:r>
            <a:r>
              <a:rPr lang="en-US" dirty="0"/>
              <a:t> research problems.</a:t>
            </a:r>
          </a:p>
          <a:p>
            <a:pPr algn="just">
              <a:spcAft>
                <a:spcPts val="574"/>
              </a:spcAft>
            </a:pPr>
            <a:r>
              <a:rPr lang="en-US" dirty="0"/>
              <a:t> The aim is to promote substantial advances at the frontiers of knowledge, to cross-fertilize scientific fields, </a:t>
            </a:r>
            <a:r>
              <a:rPr lang="en-GB" dirty="0"/>
              <a:t>and to encourage new productive lines of enquiry and new methods and techniques, including unconventional approaches and investigations at the interface between established disciplines. </a:t>
            </a:r>
            <a:r>
              <a:rPr lang="en-US" dirty="0"/>
              <a:t>This should enable transformative research not only at the forefront of European science but also to become a benchmark on a global scale.</a:t>
            </a:r>
            <a:endParaRPr lang="en-GB" dirty="0"/>
          </a:p>
          <a:p>
            <a:pPr algn="just">
              <a:spcAft>
                <a:spcPts val="574"/>
              </a:spcAft>
            </a:pPr>
            <a:r>
              <a:rPr lang="en-US" dirty="0"/>
              <a:t>Applicants Principal Investigators must demonstrate the synergies, complementarities and added value that could lead to </a:t>
            </a:r>
            <a:r>
              <a:rPr lang="en-US" b="1" dirty="0"/>
              <a:t>breakthroughs that would not be possible by the individual Principal Investigators working alone</a:t>
            </a:r>
            <a:r>
              <a:rPr lang="en-US" dirty="0"/>
              <a:t>. </a:t>
            </a:r>
            <a:endParaRPr lang="en-GB" dirty="0"/>
          </a:p>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60</a:t>
            </a:fld>
            <a:endParaRPr lang="de-DE"/>
          </a:p>
        </p:txBody>
      </p:sp>
    </p:spTree>
    <p:extLst>
      <p:ext uri="{BB962C8B-B14F-4D97-AF65-F5344CB8AC3E}">
        <p14:creationId xmlns:p14="http://schemas.microsoft.com/office/powerpoint/2010/main" val="2885704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0288" y="190500"/>
            <a:ext cx="4568825" cy="3427413"/>
          </a:xfrm>
        </p:spPr>
      </p:sp>
      <p:sp>
        <p:nvSpPr>
          <p:cNvPr id="3" name="Notizenplatzhalter 2"/>
          <p:cNvSpPr>
            <a:spLocks noGrp="1"/>
          </p:cNvSpPr>
          <p:nvPr>
            <p:ph type="body" idx="1"/>
          </p:nvPr>
        </p:nvSpPr>
        <p:spPr>
          <a:xfrm>
            <a:off x="685801" y="3893403"/>
            <a:ext cx="5486400" cy="4791812"/>
          </a:xfrm>
        </p:spPr>
        <p:txBody>
          <a:bodyPr/>
          <a:lstStyle/>
          <a:p>
            <a:pPr lvl="0"/>
            <a:r>
              <a:rPr lang="en-GB" sz="1800" dirty="0"/>
              <a:t>ERC foresees the </a:t>
            </a:r>
            <a:r>
              <a:rPr lang="en-GB" sz="1800" dirty="0" err="1"/>
              <a:t>Synery</a:t>
            </a:r>
            <a:r>
              <a:rPr lang="en-GB" sz="1800" dirty="0"/>
              <a:t> Grant call to be a highly competitive call</a:t>
            </a:r>
          </a:p>
          <a:p>
            <a:pPr lvl="1"/>
            <a:r>
              <a:rPr lang="en-GB" sz="1800" dirty="0"/>
              <a:t>only exceptional proposals are likely to be funded that will demonstrate that the </a:t>
            </a:r>
            <a:r>
              <a:rPr lang="en-GB" sz="1800" b="1" dirty="0"/>
              <a:t>truly ambitious </a:t>
            </a:r>
            <a:r>
              <a:rPr lang="en-GB" sz="1800" dirty="0"/>
              <a:t>research questions could lead to breakthroughs </a:t>
            </a:r>
            <a:r>
              <a:rPr lang="en-GB" sz="1800" b="1" dirty="0"/>
              <a:t>only through the joint effort </a:t>
            </a:r>
            <a:r>
              <a:rPr lang="en-GB" sz="1800" dirty="0"/>
              <a:t>of the complementary and synergistic group of PIs. </a:t>
            </a:r>
          </a:p>
          <a:p>
            <a:pPr lvl="0"/>
            <a:r>
              <a:rPr lang="en-GB" sz="1800" dirty="0"/>
              <a:t>‘Synergy’ is not simply a successful collaboration</a:t>
            </a:r>
          </a:p>
          <a:p>
            <a:pPr lvl="1"/>
            <a:r>
              <a:rPr lang="en-GB" sz="1800" dirty="0"/>
              <a:t>The interaction would yield something more than just the sum of the individual parts.</a:t>
            </a:r>
          </a:p>
          <a:p>
            <a:pPr lvl="1"/>
            <a:r>
              <a:rPr lang="en-GB" sz="1800" dirty="0"/>
              <a:t>To yield possibly either unforeseen, completely new science, to cross fertilize disciplines or to solve important research problems that until now could not be dreamt of solving.</a:t>
            </a:r>
          </a:p>
          <a:p>
            <a:r>
              <a:rPr lang="en-GB" sz="1800" dirty="0"/>
              <a:t>Tough future restrictions on submissions planned</a:t>
            </a:r>
          </a:p>
          <a:p>
            <a:pPr lvl="1"/>
            <a:r>
              <a:rPr lang="en-GB" sz="1800" dirty="0"/>
              <a:t>applicants to think twice before applying: PIs evaluated with a </a:t>
            </a:r>
            <a:r>
              <a:rPr lang="en-GB" sz="1800" b="1" dirty="0"/>
              <a:t>C score in 2018 </a:t>
            </a:r>
            <a:r>
              <a:rPr lang="en-GB" sz="1800" dirty="0"/>
              <a:t>will </a:t>
            </a:r>
            <a:r>
              <a:rPr lang="en-GB" sz="1800" b="1" dirty="0"/>
              <a:t>not  </a:t>
            </a:r>
            <a:r>
              <a:rPr lang="en-GB" sz="1800" dirty="0"/>
              <a:t>be able to apply to </a:t>
            </a:r>
            <a:r>
              <a:rPr lang="en-GB" sz="1800" b="1" dirty="0"/>
              <a:t>any </a:t>
            </a:r>
            <a:r>
              <a:rPr lang="en-GB" sz="1800" dirty="0"/>
              <a:t>ERC call in 2019.</a:t>
            </a:r>
          </a:p>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61</a:t>
            </a:fld>
            <a:endParaRPr lang="de-DE"/>
          </a:p>
        </p:txBody>
      </p:sp>
    </p:spTree>
    <p:extLst>
      <p:ext uri="{BB962C8B-B14F-4D97-AF65-F5344CB8AC3E}">
        <p14:creationId xmlns:p14="http://schemas.microsoft.com/office/powerpoint/2010/main" val="3699988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For Synergy Grant applications, only the host institution of the Corresponding Principal Investigator must confirm its association with and its support to the project and the Corresponding Principal Investigator, listing the other participating Principal Investigators. However, if the application is successful and there is more than one host institution, each of the host institutions shall offer the commitments set out above subject to a supplementary agreement between the Principal Investigator or Principal Investigators and the host institution. </a:t>
            </a:r>
            <a:endParaRPr lang="de-DE" dirty="0"/>
          </a:p>
        </p:txBody>
      </p:sp>
      <p:sp>
        <p:nvSpPr>
          <p:cNvPr id="4" name="Foliennummernplatzhalter 3"/>
          <p:cNvSpPr>
            <a:spLocks noGrp="1"/>
          </p:cNvSpPr>
          <p:nvPr>
            <p:ph type="sldNum" sz="quarter" idx="10"/>
          </p:nvPr>
        </p:nvSpPr>
        <p:spPr/>
        <p:txBody>
          <a:bodyPr/>
          <a:lstStyle/>
          <a:p>
            <a:pPr>
              <a:defRPr/>
            </a:pPr>
            <a:fld id="{BAB251FD-2A61-447B-8F08-5C8CD878ACD7}" type="slidenum">
              <a:rPr lang="de-DE" smtClean="0"/>
              <a:pPr>
                <a:defRPr/>
              </a:pPr>
              <a:t>63</a:t>
            </a:fld>
            <a:endParaRPr lang="de-DE"/>
          </a:p>
        </p:txBody>
      </p:sp>
    </p:spTree>
    <p:extLst>
      <p:ext uri="{BB962C8B-B14F-4D97-AF65-F5344CB8AC3E}">
        <p14:creationId xmlns:p14="http://schemas.microsoft.com/office/powerpoint/2010/main" val="499428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7388"/>
            <a:ext cx="4572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D737F0A-47DB-4059-B4C3-5934A1288788}" type="slidenum">
              <a:rPr lang="de-DE" smtClean="0"/>
              <a:pPr/>
              <a:t>64</a:t>
            </a:fld>
            <a:endParaRPr lang="de-DE"/>
          </a:p>
        </p:txBody>
      </p:sp>
    </p:spTree>
    <p:extLst>
      <p:ext uri="{BB962C8B-B14F-4D97-AF65-F5344CB8AC3E}">
        <p14:creationId xmlns:p14="http://schemas.microsoft.com/office/powerpoint/2010/main" val="81111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109538"/>
            <a:ext cx="1368425" cy="1025525"/>
          </a:xfrm>
        </p:spPr>
      </p:sp>
      <p:sp>
        <p:nvSpPr>
          <p:cNvPr id="3" name="Notizenplatzhalter 2"/>
          <p:cNvSpPr>
            <a:spLocks noGrp="1"/>
          </p:cNvSpPr>
          <p:nvPr>
            <p:ph type="body" idx="1"/>
          </p:nvPr>
        </p:nvSpPr>
        <p:spPr>
          <a:xfrm>
            <a:off x="193792" y="1139178"/>
            <a:ext cx="5486400" cy="7814657"/>
          </a:xfrm>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7</a:t>
            </a:fld>
            <a:endParaRPr lang="de-DE"/>
          </a:p>
        </p:txBody>
      </p:sp>
    </p:spTree>
    <p:extLst>
      <p:ext uri="{BB962C8B-B14F-4D97-AF65-F5344CB8AC3E}">
        <p14:creationId xmlns:p14="http://schemas.microsoft.com/office/powerpoint/2010/main" val="31270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9</a:t>
            </a:fld>
            <a:endParaRPr lang="de-DE"/>
          </a:p>
        </p:txBody>
      </p:sp>
    </p:spTree>
    <p:extLst>
      <p:ext uri="{BB962C8B-B14F-4D97-AF65-F5344CB8AC3E}">
        <p14:creationId xmlns:p14="http://schemas.microsoft.com/office/powerpoint/2010/main" val="241689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10</a:t>
            </a:fld>
            <a:endParaRPr lang="de-DE"/>
          </a:p>
        </p:txBody>
      </p:sp>
    </p:spTree>
    <p:extLst>
      <p:ext uri="{BB962C8B-B14F-4D97-AF65-F5344CB8AC3E}">
        <p14:creationId xmlns:p14="http://schemas.microsoft.com/office/powerpoint/2010/main" val="13187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11</a:t>
            </a:fld>
            <a:endParaRPr lang="de-DE"/>
          </a:p>
        </p:txBody>
      </p:sp>
    </p:spTree>
    <p:extLst>
      <p:ext uri="{BB962C8B-B14F-4D97-AF65-F5344CB8AC3E}">
        <p14:creationId xmlns:p14="http://schemas.microsoft.com/office/powerpoint/2010/main" val="131879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22350" y="157163"/>
            <a:ext cx="2041525" cy="1530350"/>
          </a:xfrm>
        </p:spPr>
      </p:sp>
      <p:sp>
        <p:nvSpPr>
          <p:cNvPr id="3" name="Notizenplatzhalter 2"/>
          <p:cNvSpPr>
            <a:spLocks noGrp="1"/>
          </p:cNvSpPr>
          <p:nvPr>
            <p:ph type="body" idx="1"/>
          </p:nvPr>
        </p:nvSpPr>
        <p:spPr>
          <a:xfrm>
            <a:off x="476697" y="1805714"/>
            <a:ext cx="5486400" cy="6730123"/>
          </a:xfrm>
        </p:spPr>
        <p:txBody>
          <a:bodyPr/>
          <a:lstStyle/>
          <a:p>
            <a:endParaRPr lang="de-DE" dirty="0"/>
          </a:p>
        </p:txBody>
      </p:sp>
      <p:sp>
        <p:nvSpPr>
          <p:cNvPr id="4" name="Foliennummernplatzhalter 3"/>
          <p:cNvSpPr>
            <a:spLocks noGrp="1"/>
          </p:cNvSpPr>
          <p:nvPr>
            <p:ph type="sldNum" sz="quarter" idx="10"/>
          </p:nvPr>
        </p:nvSpPr>
        <p:spPr/>
        <p:txBody>
          <a:bodyPr/>
          <a:lstStyle/>
          <a:p>
            <a:fld id="{97DA6C01-5F67-F145-8333-D92E7030BCE1}" type="slidenum">
              <a:rPr lang="de-DE" smtClean="0"/>
              <a:pPr/>
              <a:t>12</a:t>
            </a:fld>
            <a:endParaRPr lang="de-DE"/>
          </a:p>
        </p:txBody>
      </p:sp>
    </p:spTree>
    <p:extLst>
      <p:ext uri="{BB962C8B-B14F-4D97-AF65-F5344CB8AC3E}">
        <p14:creationId xmlns:p14="http://schemas.microsoft.com/office/powerpoint/2010/main" val="1465224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0778A5"/>
        </a:solidFill>
        <a:effectLst/>
      </p:bgPr>
    </p:bg>
    <p:spTree>
      <p:nvGrpSpPr>
        <p:cNvPr id="1" name=""/>
        <p:cNvGrpSpPr/>
        <p:nvPr/>
      </p:nvGrpSpPr>
      <p:grpSpPr>
        <a:xfrm>
          <a:off x="0" y="0"/>
          <a:ext cx="0" cy="0"/>
          <a:chOff x="0" y="0"/>
          <a:chExt cx="0" cy="0"/>
        </a:xfrm>
      </p:grpSpPr>
      <p:sp>
        <p:nvSpPr>
          <p:cNvPr id="7" name="Rechteck 6"/>
          <p:cNvSpPr/>
          <p:nvPr userDrawn="1"/>
        </p:nvSpPr>
        <p:spPr>
          <a:xfrm>
            <a:off x="144463" y="144463"/>
            <a:ext cx="8851900" cy="287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3"/>
          <p:cNvSpPr>
            <a:spLocks noGrp="1"/>
          </p:cNvSpPr>
          <p:nvPr>
            <p:ph type="body" sz="quarter" idx="12" hasCustomPrompt="1"/>
          </p:nvPr>
        </p:nvSpPr>
        <p:spPr>
          <a:xfrm>
            <a:off x="762074" y="1259696"/>
            <a:ext cx="5267252" cy="1267843"/>
          </a:xfrm>
          <a:prstGeom prst="rect">
            <a:avLst/>
          </a:prstGeom>
        </p:spPr>
        <p:txBody>
          <a:bodyPr>
            <a:normAutofit/>
          </a:bodyPr>
          <a:lstStyle>
            <a:lvl1pPr marL="0" indent="0">
              <a:buNone/>
              <a:defRPr sz="3600">
                <a:latin typeface="BundesSerif Office Regular"/>
              </a:defRPr>
            </a:lvl1pPr>
          </a:lstStyle>
          <a:p>
            <a:r>
              <a:rPr lang="de-DE" dirty="0" smtClean="0"/>
              <a:t>Title of </a:t>
            </a:r>
            <a:r>
              <a:rPr lang="de-DE" dirty="0" err="1" smtClean="0"/>
              <a:t>presentation</a:t>
            </a:r>
            <a:endParaRPr lang="de-DE" dirty="0"/>
          </a:p>
        </p:txBody>
      </p:sp>
      <p:sp>
        <p:nvSpPr>
          <p:cNvPr id="11" name="Textplatzhalter 4"/>
          <p:cNvSpPr>
            <a:spLocks noGrp="1"/>
          </p:cNvSpPr>
          <p:nvPr>
            <p:ph type="body" sz="quarter" idx="13" hasCustomPrompt="1"/>
          </p:nvPr>
        </p:nvSpPr>
        <p:spPr>
          <a:xfrm>
            <a:off x="768504" y="2453482"/>
            <a:ext cx="5260822" cy="563562"/>
          </a:xfrm>
          <a:prstGeom prst="rect">
            <a:avLst/>
          </a:prstGeom>
        </p:spPr>
        <p:txBody>
          <a:bodyPr>
            <a:normAutofit/>
          </a:bodyPr>
          <a:lstStyle>
            <a:lvl1pPr marL="0" indent="0">
              <a:buNone/>
              <a:defRPr sz="1800">
                <a:latin typeface="BundesSans Office Bold" panose="020B0002030500000203" pitchFamily="34" charset="0"/>
              </a:defRPr>
            </a:lvl1pPr>
          </a:lstStyle>
          <a:p>
            <a:r>
              <a:rPr lang="de-DE" dirty="0" err="1" smtClean="0"/>
              <a:t>Venue</a:t>
            </a:r>
            <a:r>
              <a:rPr lang="de-DE" dirty="0" smtClean="0"/>
              <a:t>, </a:t>
            </a:r>
            <a:r>
              <a:rPr lang="de-DE" dirty="0" err="1" smtClean="0"/>
              <a:t>date</a:t>
            </a:r>
            <a:endParaRPr lang="de-DE" dirty="0"/>
          </a:p>
        </p:txBody>
      </p:sp>
      <p:pic>
        <p:nvPicPr>
          <p:cNvPr id="13" name="Picture 12" descr="EURAXESS_mail.jpg"/>
          <p:cNvPicPr>
            <a:picLocks noChangeAspect="1"/>
          </p:cNvPicPr>
          <p:nvPr userDrawn="1"/>
        </p:nvPicPr>
        <p:blipFill>
          <a:blip r:embed="rId2"/>
          <a:stretch>
            <a:fillRect/>
          </a:stretch>
        </p:blipFill>
        <p:spPr>
          <a:xfrm>
            <a:off x="111059" y="84374"/>
            <a:ext cx="987429" cy="864000"/>
          </a:xfrm>
          <a:prstGeom prst="rect">
            <a:avLst/>
          </a:prstGeom>
        </p:spPr>
      </p:pic>
      <p:pic>
        <p:nvPicPr>
          <p:cNvPr id="14" name="Picture 13" descr="GIP banner_lr.jpg"/>
          <p:cNvPicPr>
            <a:picLocks noChangeAspect="1"/>
          </p:cNvPicPr>
          <p:nvPr userDrawn="1"/>
        </p:nvPicPr>
        <p:blipFill>
          <a:blip r:embed="rId3"/>
          <a:stretch>
            <a:fillRect/>
          </a:stretch>
        </p:blipFill>
        <p:spPr>
          <a:xfrm>
            <a:off x="7992760" y="68240"/>
            <a:ext cx="1030154" cy="864000"/>
          </a:xfrm>
          <a:prstGeom prst="rect">
            <a:avLst/>
          </a:prstGeom>
        </p:spPr>
      </p:pic>
    </p:spTree>
    <p:extLst>
      <p:ext uri="{BB962C8B-B14F-4D97-AF65-F5344CB8AC3E}">
        <p14:creationId xmlns:p14="http://schemas.microsoft.com/office/powerpoint/2010/main" val="236708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Rechteck 6"/>
          <p:cNvSpPr/>
          <p:nvPr userDrawn="1"/>
        </p:nvSpPr>
        <p:spPr>
          <a:xfrm>
            <a:off x="0" y="6462712"/>
            <a:ext cx="9144000" cy="395287"/>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userDrawn="1"/>
        </p:nvSpPr>
        <p:spPr>
          <a:xfrm>
            <a:off x="6387083" y="6476558"/>
            <a:ext cx="2342580" cy="381442"/>
          </a:xfrm>
          <a:prstGeom prst="rect">
            <a:avLst/>
          </a:prstGeom>
        </p:spPr>
        <p:txBody>
          <a:bodyPr wrap="square" lIns="0" tIns="0" rIns="0" bIns="0" anchor="ctr" anchorCtr="0">
            <a:noAutofit/>
          </a:bodyPr>
          <a:lstStyle/>
          <a:p>
            <a:pPr algn="r">
              <a:lnSpc>
                <a:spcPct val="100000"/>
              </a:lnSpc>
              <a:spcAft>
                <a:spcPts val="0"/>
              </a:spcAft>
            </a:pPr>
            <a:fld id="{50C77D1C-F0FB-DF48-A0F1-90ACD1E3FEBC}" type="slidenum">
              <a:rPr lang="de-DE" sz="1200" b="1" i="0" baseline="0" smtClean="0">
                <a:solidFill>
                  <a:srgbClr val="FFFFFF"/>
                </a:solidFill>
                <a:latin typeface="BundesSans Office Bold"/>
                <a:cs typeface="BundesSans Office Bold"/>
              </a:rPr>
              <a:pPr algn="r">
                <a:lnSpc>
                  <a:spcPct val="100000"/>
                </a:lnSpc>
                <a:spcAft>
                  <a:spcPts val="0"/>
                </a:spcAft>
              </a:pPr>
              <a:t>‹#›</a:t>
            </a:fld>
            <a:endParaRPr lang="de-DE" sz="1200" b="1" i="0" dirty="0">
              <a:solidFill>
                <a:srgbClr val="FFFFFF"/>
              </a:solidFill>
              <a:latin typeface="BundesSans Office Bold"/>
              <a:cs typeface="BundesSans Office Bold"/>
            </a:endParaRPr>
          </a:p>
        </p:txBody>
      </p:sp>
      <p:sp>
        <p:nvSpPr>
          <p:cNvPr id="10" name="Titel 1"/>
          <p:cNvSpPr>
            <a:spLocks noGrp="1"/>
          </p:cNvSpPr>
          <p:nvPr>
            <p:ph type="title"/>
          </p:nvPr>
        </p:nvSpPr>
        <p:spPr>
          <a:xfrm>
            <a:off x="755527" y="1372314"/>
            <a:ext cx="7974136" cy="533400"/>
          </a:xfrm>
          <a:prstGeom prst="rect">
            <a:avLst/>
          </a:prstGeom>
        </p:spPr>
        <p:txBody>
          <a:bodyPr/>
          <a:lstStyle>
            <a:lvl1pPr algn="l">
              <a:defRPr sz="2800">
                <a:latin typeface="BundesSerif Office Regular"/>
                <a:cs typeface="Arial" panose="020B0604020202020204" pitchFamily="34" charset="0"/>
              </a:defRPr>
            </a:lvl1pPr>
          </a:lstStyle>
          <a:p>
            <a:r>
              <a:rPr lang="de-DE" smtClean="0"/>
              <a:t>Titelmasterformat durch Klicken bearbeiten</a:t>
            </a:r>
            <a:endParaRPr lang="de-DE" dirty="0"/>
          </a:p>
        </p:txBody>
      </p:sp>
      <p:sp>
        <p:nvSpPr>
          <p:cNvPr id="13" name="Inhaltsplatzhalter 2"/>
          <p:cNvSpPr>
            <a:spLocks noGrp="1"/>
          </p:cNvSpPr>
          <p:nvPr>
            <p:ph idx="1"/>
          </p:nvPr>
        </p:nvSpPr>
        <p:spPr>
          <a:xfrm>
            <a:off x="764074" y="2125553"/>
            <a:ext cx="7974135" cy="3990253"/>
          </a:xfrm>
          <a:prstGeom prst="rect">
            <a:avLst/>
          </a:prstGeom>
        </p:spPr>
        <p:txBody>
          <a:bodyPr/>
          <a:lstStyle>
            <a:lvl1pPr marL="342900" indent="-342900">
              <a:buFont typeface="Arial" panose="020B0604020202020204" pitchFamily="34" charset="0"/>
              <a:buChar char="•"/>
              <a:tabLst>
                <a:tab pos="450000" algn="l"/>
                <a:tab pos="900000" algn="l"/>
                <a:tab pos="1350000" algn="l"/>
                <a:tab pos="1800000" algn="l"/>
                <a:tab pos="2250000" algn="l"/>
                <a:tab pos="2700000" algn="l"/>
              </a:tabLst>
              <a:defRPr sz="2000" baseline="0">
                <a:latin typeface="BundesSans Office Regular"/>
                <a:cs typeface="Arial" panose="020B0604020202020204" pitchFamily="34" charset="0"/>
              </a:defRPr>
            </a:lvl1pPr>
            <a:lvl2pPr>
              <a:tabLst>
                <a:tab pos="450000" algn="l"/>
                <a:tab pos="900000" algn="l"/>
                <a:tab pos="1350000" algn="l"/>
                <a:tab pos="1800000" algn="l"/>
                <a:tab pos="2250000" algn="l"/>
                <a:tab pos="2700000" algn="l"/>
              </a:tabLst>
              <a:defRPr sz="2000">
                <a:latin typeface="BundesSans Office Regular"/>
                <a:cs typeface="Arial" panose="020B0604020202020204" pitchFamily="34" charset="0"/>
              </a:defRPr>
            </a:lvl2pPr>
            <a:lvl3pPr>
              <a:tabLst>
                <a:tab pos="450000" algn="l"/>
                <a:tab pos="900000" algn="l"/>
                <a:tab pos="1350000" algn="l"/>
                <a:tab pos="1800000" algn="l"/>
                <a:tab pos="2250000" algn="l"/>
                <a:tab pos="2700000" algn="l"/>
              </a:tabLst>
              <a:defRPr sz="2000">
                <a:latin typeface="BundesSans Office Regular"/>
                <a:cs typeface="Arial" panose="020B0604020202020204" pitchFamily="34" charset="0"/>
              </a:defRPr>
            </a:lvl3pPr>
            <a:lvl4pPr>
              <a:tabLst>
                <a:tab pos="450000" algn="l"/>
                <a:tab pos="900000" algn="l"/>
                <a:tab pos="1350000" algn="l"/>
                <a:tab pos="1800000" algn="l"/>
                <a:tab pos="2250000" algn="l"/>
                <a:tab pos="2700000" algn="l"/>
              </a:tabLst>
              <a:defRPr sz="2000">
                <a:latin typeface="BundesSans Office Regular"/>
                <a:cs typeface="Arial" panose="020B0604020202020204" pitchFamily="34" charset="0"/>
              </a:defRPr>
            </a:lvl4pPr>
            <a:lvl5pPr>
              <a:tabLst>
                <a:tab pos="450000" algn="l"/>
                <a:tab pos="900000" algn="l"/>
                <a:tab pos="1350000" algn="l"/>
                <a:tab pos="1800000" algn="l"/>
                <a:tab pos="2250000" algn="l"/>
                <a:tab pos="2700000" algn="l"/>
              </a:tabLst>
              <a:defRPr sz="2000">
                <a:latin typeface="BundesSans Office Regular"/>
                <a:cs typeface="Arial" panose="020B0604020202020204" pitchFamily="34" charset="0"/>
              </a:defRPr>
            </a:lvl5pPr>
            <a:lvl6pPr marL="2514600" indent="-228600">
              <a:buFont typeface="Courier New" panose="02070309020205020404" pitchFamily="49" charset="0"/>
              <a:buChar char="o"/>
              <a:defRPr>
                <a:latin typeface="Arial" panose="020B0604020202020204" pitchFamily="34" charset="0"/>
                <a:cs typeface="Arial" panose="020B0604020202020204" pitchFamily="34" charset="0"/>
              </a:defRPr>
            </a:lvl6pPr>
            <a:lvl7pPr marL="2971800" indent="-228600">
              <a:buFont typeface="Wingdings" panose="05000000000000000000" pitchFamily="2" charset="2"/>
              <a:buChar char="§"/>
              <a:defRPr>
                <a:latin typeface="Arial" panose="020B0604020202020204" pitchFamily="34" charset="0"/>
                <a:cs typeface="Arial" panose="020B0604020202020204" pitchFamily="34" charset="0"/>
              </a:defRPr>
            </a:lvl7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8" name="Picture 7" descr="EURAXESS_mail.jpg"/>
          <p:cNvPicPr>
            <a:picLocks noChangeAspect="1"/>
          </p:cNvPicPr>
          <p:nvPr userDrawn="1"/>
        </p:nvPicPr>
        <p:blipFill>
          <a:blip r:embed="rId2"/>
          <a:stretch>
            <a:fillRect/>
          </a:stretch>
        </p:blipFill>
        <p:spPr>
          <a:xfrm>
            <a:off x="111059" y="84374"/>
            <a:ext cx="987429" cy="864000"/>
          </a:xfrm>
          <a:prstGeom prst="rect">
            <a:avLst/>
          </a:prstGeom>
        </p:spPr>
      </p:pic>
      <p:pic>
        <p:nvPicPr>
          <p:cNvPr id="9" name="Picture 8" descr="GIP banner_lr.jpg"/>
          <p:cNvPicPr>
            <a:picLocks noChangeAspect="1"/>
          </p:cNvPicPr>
          <p:nvPr userDrawn="1"/>
        </p:nvPicPr>
        <p:blipFill>
          <a:blip r:embed="rId3"/>
          <a:stretch>
            <a:fillRect/>
          </a:stretch>
        </p:blipFill>
        <p:spPr>
          <a:xfrm>
            <a:off x="7992760" y="68240"/>
            <a:ext cx="1030154" cy="864000"/>
          </a:xfrm>
          <a:prstGeom prst="rect">
            <a:avLst/>
          </a:prstGeom>
        </p:spPr>
      </p:pic>
    </p:spTree>
    <p:extLst>
      <p:ext uri="{BB962C8B-B14F-4D97-AF65-F5344CB8AC3E}">
        <p14:creationId xmlns:p14="http://schemas.microsoft.com/office/powerpoint/2010/main" val="1086154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7" name="Rechteck 6"/>
          <p:cNvSpPr/>
          <p:nvPr userDrawn="1"/>
        </p:nvSpPr>
        <p:spPr>
          <a:xfrm>
            <a:off x="0" y="6476360"/>
            <a:ext cx="9144000" cy="395287"/>
          </a:xfrm>
          <a:prstGeom prst="rect">
            <a:avLst/>
          </a:prstGeom>
          <a:solidFill>
            <a:srgbClr val="0778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p:cNvPicPr>
            <a:picLocks noChangeAspect="1"/>
          </p:cNvPicPr>
          <p:nvPr userDrawn="1"/>
        </p:nvPicPr>
        <p:blipFill>
          <a:blip r:embed="rId2"/>
          <a:stretch>
            <a:fillRect/>
          </a:stretch>
        </p:blipFill>
        <p:spPr>
          <a:xfrm>
            <a:off x="7180851" y="422870"/>
            <a:ext cx="1410796" cy="694021"/>
          </a:xfrm>
          <a:prstGeom prst="rect">
            <a:avLst/>
          </a:prstGeom>
        </p:spPr>
      </p:pic>
      <p:sp>
        <p:nvSpPr>
          <p:cNvPr id="12" name="Rechteck 11"/>
          <p:cNvSpPr/>
          <p:nvPr userDrawn="1"/>
        </p:nvSpPr>
        <p:spPr>
          <a:xfrm>
            <a:off x="6387083" y="6476558"/>
            <a:ext cx="2342580" cy="381442"/>
          </a:xfrm>
          <a:prstGeom prst="rect">
            <a:avLst/>
          </a:prstGeom>
        </p:spPr>
        <p:txBody>
          <a:bodyPr wrap="square" lIns="0" tIns="0" rIns="0" bIns="0" anchor="ctr" anchorCtr="0">
            <a:noAutofit/>
          </a:bodyPr>
          <a:lstStyle/>
          <a:p>
            <a:pPr algn="r">
              <a:lnSpc>
                <a:spcPct val="100000"/>
              </a:lnSpc>
              <a:spcAft>
                <a:spcPts val="0"/>
              </a:spcAft>
            </a:pPr>
            <a:fld id="{50C77D1C-F0FB-DF48-A0F1-90ACD1E3FEBC}" type="slidenum">
              <a:rPr lang="de-DE" sz="1200" b="1" i="0" baseline="0" smtClean="0">
                <a:solidFill>
                  <a:srgbClr val="FFFFFF"/>
                </a:solidFill>
                <a:latin typeface="Arial" panose="020B0604020202020204" pitchFamily="34" charset="0"/>
                <a:cs typeface="Arial" panose="020B0604020202020204" pitchFamily="34" charset="0"/>
              </a:rPr>
              <a:pPr algn="r">
                <a:lnSpc>
                  <a:spcPct val="100000"/>
                </a:lnSpc>
                <a:spcAft>
                  <a:spcPts val="0"/>
                </a:spcAft>
              </a:pPr>
              <a:t>‹#›</a:t>
            </a:fld>
            <a:endParaRPr lang="de-DE" sz="1200" b="1" i="0" dirty="0">
              <a:solidFill>
                <a:srgbClr val="FFFFFF"/>
              </a:solidFill>
              <a:latin typeface="Arial" panose="020B0604020202020204" pitchFamily="34" charset="0"/>
              <a:cs typeface="Arial" panose="020B0604020202020204" pitchFamily="34" charset="0"/>
            </a:endParaRPr>
          </a:p>
        </p:txBody>
      </p:sp>
      <p:sp>
        <p:nvSpPr>
          <p:cNvPr id="9" name="Textplatzhalter 16"/>
          <p:cNvSpPr>
            <a:spLocks noGrp="1"/>
          </p:cNvSpPr>
          <p:nvPr>
            <p:ph type="body" sz="quarter" idx="10"/>
          </p:nvPr>
        </p:nvSpPr>
        <p:spPr>
          <a:xfrm>
            <a:off x="754637" y="1317923"/>
            <a:ext cx="8009806" cy="519839"/>
          </a:xfrm>
          <a:prstGeom prst="rect">
            <a:avLst/>
          </a:prstGeom>
        </p:spPr>
        <p:txBody>
          <a:bodyPr>
            <a:normAutofit/>
          </a:bodyPr>
          <a:lstStyle>
            <a:lvl1pPr marL="0" indent="0">
              <a:buFontTx/>
              <a:buNone/>
              <a:defRPr sz="2800">
                <a:latin typeface="Arial" panose="020B0604020202020204" pitchFamily="34" charset="0"/>
                <a:cs typeface="Arial" panose="020B0604020202020204" pitchFamily="34" charset="0"/>
              </a:defRPr>
            </a:lvl1pPr>
          </a:lstStyle>
          <a:p>
            <a:pPr lvl="0"/>
            <a:r>
              <a:rPr lang="de-DE" smtClean="0"/>
              <a:t>Textmasterformat bearbeiten</a:t>
            </a:r>
          </a:p>
        </p:txBody>
      </p:sp>
      <p:sp>
        <p:nvSpPr>
          <p:cNvPr id="10" name="Textplatzhalter 18"/>
          <p:cNvSpPr>
            <a:spLocks noGrp="1"/>
          </p:cNvSpPr>
          <p:nvPr>
            <p:ph type="body" sz="quarter" idx="11"/>
          </p:nvPr>
        </p:nvSpPr>
        <p:spPr>
          <a:xfrm>
            <a:off x="780984" y="2095234"/>
            <a:ext cx="7883525" cy="3662362"/>
          </a:xfrm>
          <a:prstGeom prst="rect">
            <a:avLst/>
          </a:prstGeom>
        </p:spPr>
        <p:txBody>
          <a:bodyPr>
            <a:normAutofit/>
          </a:bodyPr>
          <a:lstStyle>
            <a:lvl1pPr marL="0" indent="0">
              <a:lnSpc>
                <a:spcPts val="2600"/>
              </a:lnSpc>
              <a:spcBef>
                <a:spcPts val="0"/>
              </a:spcBef>
              <a:buNone/>
              <a:defRPr sz="2000">
                <a:latin typeface="Arial" panose="020B0604020202020204" pitchFamily="34" charset="0"/>
                <a:cs typeface="Arial" panose="020B0604020202020204" pitchFamily="34" charset="0"/>
              </a:defRPr>
            </a:lvl1pPr>
            <a:lvl2pPr marL="363538" indent="-363538">
              <a:lnSpc>
                <a:spcPts val="2600"/>
              </a:lnSpc>
              <a:spcBef>
                <a:spcPts val="0"/>
              </a:spcBef>
              <a:buFont typeface="Arial" panose="020B0604020202020204" pitchFamily="34" charset="0"/>
              <a:buChar char="•"/>
              <a:defRPr sz="2000">
                <a:latin typeface="Arial" panose="020B0604020202020204" pitchFamily="34" charset="0"/>
                <a:cs typeface="Arial" panose="020B0604020202020204" pitchFamily="34" charset="0"/>
              </a:defRPr>
            </a:lvl2pPr>
            <a:lvl3pPr marL="715963" indent="-354013">
              <a:lnSpc>
                <a:spcPts val="2600"/>
              </a:lnSpc>
              <a:spcBef>
                <a:spcPts val="0"/>
              </a:spcBef>
              <a:buFont typeface="Symbol" panose="05050102010706020507" pitchFamily="18" charset="2"/>
              <a:buChar char="-"/>
              <a:defRPr sz="1800">
                <a:latin typeface="Arial" panose="020B0604020202020204" pitchFamily="34" charset="0"/>
                <a:cs typeface="Arial" panose="020B0604020202020204" pitchFamily="34" charset="0"/>
              </a:defRPr>
            </a:lvl3pPr>
          </a:lstStyle>
          <a:p>
            <a:pPr lvl="0"/>
            <a:r>
              <a:rPr lang="de-DE" dirty="0" smtClean="0"/>
              <a:t>Textmasterformat bearbeiten</a:t>
            </a:r>
          </a:p>
          <a:p>
            <a:pPr lvl="1"/>
            <a:r>
              <a:rPr lang="de-DE" dirty="0" smtClean="0"/>
              <a:t>Zweite Ebene</a:t>
            </a:r>
          </a:p>
          <a:p>
            <a:pPr lvl="2"/>
            <a:r>
              <a:rPr lang="de-DE" dirty="0" smtClean="0"/>
              <a:t>Dritte Ebene</a:t>
            </a:r>
          </a:p>
        </p:txBody>
      </p:sp>
      <p:pic>
        <p:nvPicPr>
          <p:cNvPr id="14" name="Grafik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6516"/>
          <a:stretch/>
        </p:blipFill>
        <p:spPr>
          <a:xfrm>
            <a:off x="258792" y="192038"/>
            <a:ext cx="2260120" cy="1139795"/>
          </a:xfrm>
          <a:prstGeom prst="rect">
            <a:avLst/>
          </a:prstGeom>
        </p:spPr>
      </p:pic>
    </p:spTree>
    <p:extLst>
      <p:ext uri="{BB962C8B-B14F-4D97-AF65-F5344CB8AC3E}">
        <p14:creationId xmlns:p14="http://schemas.microsoft.com/office/powerpoint/2010/main" val="39627862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4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ubuero.de/erc-dokumente.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rc.europa.eu/document-category/evaluation-panel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c.europa.eu/research/participants/portal/desktop/en/funding/reference_doc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c.europa.eu/info/funding-tenders/opportunities/porta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ec.europa.eu/research/participants/data/ref/h2020/other/guides_for_applicants/h2020-guide19-erc-adg_en.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jsps.go.jp/j-pd/pd_user-haken.html"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s://erc.europa.eu/funding/additional-opportunitie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762073" y="1259696"/>
            <a:ext cx="8108971" cy="1267843"/>
          </a:xfrm>
        </p:spPr>
        <p:txBody>
          <a:bodyPr>
            <a:normAutofit/>
          </a:bodyPr>
          <a:lstStyle/>
          <a:p>
            <a:r>
              <a:rPr lang="en-US" dirty="0" smtClean="0"/>
              <a:t>European Research Council Grants @ </a:t>
            </a:r>
            <a:r>
              <a:rPr lang="en-US" dirty="0" smtClean="0"/>
              <a:t>Kyoto University, 28/08 </a:t>
            </a:r>
            <a:r>
              <a:rPr lang="en-US" dirty="0" smtClean="0"/>
              <a:t>2019</a:t>
            </a:r>
            <a:endParaRPr lang="de-DE" sz="2400" dirty="0"/>
          </a:p>
        </p:txBody>
      </p:sp>
      <p:sp>
        <p:nvSpPr>
          <p:cNvPr id="3" name="Textplatzhalter 2"/>
          <p:cNvSpPr>
            <a:spLocks noGrp="1"/>
          </p:cNvSpPr>
          <p:nvPr>
            <p:ph type="body" sz="quarter" idx="13"/>
          </p:nvPr>
        </p:nvSpPr>
        <p:spPr>
          <a:xfrm>
            <a:off x="768504" y="2344300"/>
            <a:ext cx="7911472" cy="563562"/>
          </a:xfrm>
        </p:spPr>
        <p:txBody>
          <a:bodyPr>
            <a:normAutofit fontScale="92500" lnSpcReduction="20000"/>
          </a:bodyPr>
          <a:lstStyle/>
          <a:p>
            <a:r>
              <a:rPr lang="de-DE" dirty="0" smtClean="0"/>
              <a:t>Matthieu Py</a:t>
            </a:r>
          </a:p>
          <a:p>
            <a:r>
              <a:rPr lang="de-DE" dirty="0" smtClean="0"/>
              <a:t>EURAXESS Japan Coordinator</a:t>
            </a:r>
            <a:endParaRPr lang="de-DE" dirty="0"/>
          </a:p>
        </p:txBody>
      </p:sp>
      <p:pic>
        <p:nvPicPr>
          <p:cNvPr id="4" name="Picture 3" descr="GIP banner_lr.jpg"/>
          <p:cNvPicPr>
            <a:picLocks noChangeAspect="1"/>
          </p:cNvPicPr>
          <p:nvPr/>
        </p:nvPicPr>
        <p:blipFill>
          <a:blip r:embed="rId3"/>
          <a:stretch>
            <a:fillRect/>
          </a:stretch>
        </p:blipFill>
        <p:spPr>
          <a:xfrm>
            <a:off x="2275616" y="3003840"/>
            <a:ext cx="4592769" cy="3852000"/>
          </a:xfrm>
          <a:prstGeom prst="rect">
            <a:avLst/>
          </a:prstGeom>
        </p:spPr>
      </p:pic>
    </p:spTree>
    <p:extLst>
      <p:ext uri="{BB962C8B-B14F-4D97-AF65-F5344CB8AC3E}">
        <p14:creationId xmlns:p14="http://schemas.microsoft.com/office/powerpoint/2010/main" val="1174233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169864" y="477672"/>
            <a:ext cx="7974136" cy="533400"/>
          </a:xfrm>
        </p:spPr>
        <p:txBody>
          <a:bodyPr/>
          <a:lstStyle/>
          <a:p>
            <a:r>
              <a:rPr kumimoji="1" lang="en-GB" dirty="0" smtClean="0"/>
              <a:t>The EU grant ‘escalator’</a:t>
            </a:r>
            <a:endParaRPr kumimoji="1" lang="en-GB" dirty="0"/>
          </a:p>
        </p:txBody>
      </p:sp>
      <p:pic>
        <p:nvPicPr>
          <p:cNvPr id="22" name="Picture 2" descr="C:\Users\EURAXESS Links Japan\Desktop\Travail\Images and logos\EU\Scope MSCA ERC.png"/>
          <p:cNvPicPr>
            <a:picLocks noChangeAspect="1" noChangeArrowheads="1"/>
          </p:cNvPicPr>
          <p:nvPr/>
        </p:nvPicPr>
        <p:blipFill>
          <a:blip r:embed="rId3"/>
          <a:srcRect/>
          <a:stretch>
            <a:fillRect/>
          </a:stretch>
        </p:blipFill>
        <p:spPr bwMode="auto">
          <a:xfrm>
            <a:off x="0" y="1268760"/>
            <a:ext cx="9144000" cy="5249333"/>
          </a:xfrm>
          <a:prstGeom prst="rect">
            <a:avLst/>
          </a:prstGeom>
          <a:noFill/>
        </p:spPr>
      </p:pic>
    </p:spTree>
    <p:extLst>
      <p:ext uri="{BB962C8B-B14F-4D97-AF65-F5344CB8AC3E}">
        <p14:creationId xmlns:p14="http://schemas.microsoft.com/office/powerpoint/2010/main" val="2070535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5"/>
          <p:cNvSpPr>
            <a:spLocks noChangeShapeType="1"/>
          </p:cNvSpPr>
          <p:nvPr/>
        </p:nvSpPr>
        <p:spPr bwMode="auto">
          <a:xfrm flipH="1">
            <a:off x="4763521" y="2525713"/>
            <a:ext cx="9217" cy="2396906"/>
          </a:xfrm>
          <a:prstGeom prst="line">
            <a:avLst/>
          </a:prstGeom>
          <a:noFill/>
          <a:ln w="50800">
            <a:solidFill>
              <a:srgbClr val="0778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Line 15"/>
          <p:cNvSpPr>
            <a:spLocks noChangeShapeType="1"/>
          </p:cNvSpPr>
          <p:nvPr/>
        </p:nvSpPr>
        <p:spPr bwMode="auto">
          <a:xfrm flipH="1">
            <a:off x="2910041" y="2525713"/>
            <a:ext cx="9217" cy="2396906"/>
          </a:xfrm>
          <a:prstGeom prst="line">
            <a:avLst/>
          </a:prstGeom>
          <a:noFill/>
          <a:ln w="50800">
            <a:solidFill>
              <a:srgbClr val="0778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6" name="Rectangle 5"/>
          <p:cNvSpPr>
            <a:spLocks noChangeArrowheads="1"/>
          </p:cNvSpPr>
          <p:nvPr/>
        </p:nvSpPr>
        <p:spPr bwMode="auto">
          <a:xfrm>
            <a:off x="1042988" y="2525714"/>
            <a:ext cx="1871662" cy="656874"/>
          </a:xfrm>
          <a:prstGeom prst="rect">
            <a:avLst/>
          </a:prstGeom>
          <a:solidFill>
            <a:schemeClr val="accent2">
              <a:lumMod val="40000"/>
              <a:lumOff val="60000"/>
            </a:schemeClr>
          </a:solidFill>
          <a:ln>
            <a:solidFill>
              <a:schemeClr val="accent2">
                <a:lumMod val="50000"/>
              </a:schemeClr>
            </a:solidFill>
          </a:ln>
          <a:effectLst/>
        </p:spPr>
        <p:txBody>
          <a:bodyPr wrap="none" anchor="ctr"/>
          <a:lstStyle/>
          <a:p>
            <a:r>
              <a:rPr lang="de-DE" b="1" dirty="0">
                <a:solidFill>
                  <a:schemeClr val="accent2">
                    <a:lumMod val="50000"/>
                  </a:schemeClr>
                </a:solidFill>
              </a:rPr>
              <a:t>Starting (</a:t>
            </a:r>
            <a:r>
              <a:rPr lang="de-DE" b="1" dirty="0" err="1">
                <a:solidFill>
                  <a:schemeClr val="accent2">
                    <a:lumMod val="50000"/>
                  </a:schemeClr>
                </a:solidFill>
              </a:rPr>
              <a:t>StG</a:t>
            </a:r>
            <a:r>
              <a:rPr lang="de-DE" b="1" dirty="0" smtClean="0">
                <a:solidFill>
                  <a:schemeClr val="accent2">
                    <a:lumMod val="50000"/>
                  </a:schemeClr>
                </a:solidFill>
              </a:rPr>
              <a:t>)</a:t>
            </a:r>
            <a:endParaRPr lang="de-DE" b="1" dirty="0">
              <a:solidFill>
                <a:schemeClr val="accent2">
                  <a:lumMod val="50000"/>
                </a:schemeClr>
              </a:solidFill>
            </a:endParaRPr>
          </a:p>
        </p:txBody>
      </p:sp>
      <p:sp>
        <p:nvSpPr>
          <p:cNvPr id="13317" name="Rectangle 6"/>
          <p:cNvSpPr>
            <a:spLocks noChangeArrowheads="1"/>
          </p:cNvSpPr>
          <p:nvPr/>
        </p:nvSpPr>
        <p:spPr bwMode="auto">
          <a:xfrm>
            <a:off x="2914650" y="3267221"/>
            <a:ext cx="1858088" cy="665017"/>
          </a:xfrm>
          <a:prstGeom prst="rect">
            <a:avLst/>
          </a:prstGeom>
          <a:solidFill>
            <a:schemeClr val="accent2">
              <a:lumMod val="60000"/>
              <a:lumOff val="40000"/>
            </a:schemeClr>
          </a:solidFill>
          <a:ln>
            <a:solidFill>
              <a:schemeClr val="accent2">
                <a:lumMod val="50000"/>
              </a:schemeClr>
            </a:solidFill>
          </a:ln>
          <a:effectLst/>
        </p:spPr>
        <p:txBody>
          <a:bodyPr wrap="none" anchor="ctr"/>
          <a:lstStyle/>
          <a:p>
            <a:pPr>
              <a:spcBef>
                <a:spcPct val="50000"/>
              </a:spcBef>
            </a:pPr>
            <a:r>
              <a:rPr lang="de-DE" b="1" dirty="0">
                <a:solidFill>
                  <a:schemeClr val="accent2">
                    <a:lumMod val="50000"/>
                  </a:schemeClr>
                </a:solidFill>
              </a:rPr>
              <a:t>Consolidator </a:t>
            </a:r>
          </a:p>
          <a:p>
            <a:pPr>
              <a:spcBef>
                <a:spcPct val="50000"/>
              </a:spcBef>
            </a:pPr>
            <a:r>
              <a:rPr lang="de-DE" b="1" dirty="0">
                <a:solidFill>
                  <a:schemeClr val="accent2">
                    <a:lumMod val="50000"/>
                  </a:schemeClr>
                </a:solidFill>
              </a:rPr>
              <a:t>(</a:t>
            </a:r>
            <a:r>
              <a:rPr lang="de-DE" b="1" dirty="0" err="1">
                <a:solidFill>
                  <a:schemeClr val="accent2">
                    <a:lumMod val="50000"/>
                  </a:schemeClr>
                </a:solidFill>
              </a:rPr>
              <a:t>CoG</a:t>
            </a:r>
            <a:r>
              <a:rPr lang="de-DE" b="1" dirty="0" smtClean="0">
                <a:solidFill>
                  <a:schemeClr val="accent2">
                    <a:lumMod val="50000"/>
                  </a:schemeClr>
                </a:solidFill>
              </a:rPr>
              <a:t>)</a:t>
            </a:r>
            <a:endParaRPr lang="de-DE" b="1" dirty="0">
              <a:solidFill>
                <a:schemeClr val="accent2">
                  <a:lumMod val="50000"/>
                </a:schemeClr>
              </a:solidFill>
            </a:endParaRPr>
          </a:p>
        </p:txBody>
      </p:sp>
      <p:sp>
        <p:nvSpPr>
          <p:cNvPr id="13314" name="Rectangle 2"/>
          <p:cNvSpPr>
            <a:spLocks noChangeArrowheads="1"/>
          </p:cNvSpPr>
          <p:nvPr/>
        </p:nvSpPr>
        <p:spPr bwMode="auto">
          <a:xfrm>
            <a:off x="5609230" y="4067124"/>
            <a:ext cx="3550405" cy="587211"/>
          </a:xfrm>
          <a:prstGeom prst="rect">
            <a:avLst/>
          </a:prstGeom>
          <a:solidFill>
            <a:schemeClr val="accent2">
              <a:lumMod val="75000"/>
            </a:schemeClr>
          </a:solidFill>
          <a:ln>
            <a:solidFill>
              <a:schemeClr val="accent2">
                <a:lumMod val="50000"/>
              </a:schemeClr>
            </a:solidFill>
          </a:ln>
          <a:effectLst/>
        </p:spPr>
        <p:txBody>
          <a:bodyPr wrap="none" anchor="ctr"/>
          <a:lstStyle/>
          <a:p>
            <a:r>
              <a:rPr lang="de-DE" b="1" dirty="0" err="1">
                <a:solidFill>
                  <a:schemeClr val="accent2">
                    <a:lumMod val="40000"/>
                    <a:lumOff val="60000"/>
                  </a:schemeClr>
                </a:solidFill>
              </a:rPr>
              <a:t>Advanced</a:t>
            </a:r>
            <a:r>
              <a:rPr lang="de-DE" b="1" dirty="0">
                <a:solidFill>
                  <a:schemeClr val="accent2">
                    <a:lumMod val="40000"/>
                    <a:lumOff val="60000"/>
                  </a:schemeClr>
                </a:solidFill>
              </a:rPr>
              <a:t> (AdG</a:t>
            </a:r>
            <a:r>
              <a:rPr lang="de-DE" b="1" dirty="0" smtClean="0">
                <a:solidFill>
                  <a:schemeClr val="accent2">
                    <a:lumMod val="40000"/>
                    <a:lumOff val="60000"/>
                  </a:schemeClr>
                </a:solidFill>
              </a:rPr>
              <a:t>)</a:t>
            </a:r>
            <a:endParaRPr lang="de-DE" b="1" dirty="0">
              <a:solidFill>
                <a:schemeClr val="accent2">
                  <a:lumMod val="40000"/>
                  <a:lumOff val="60000"/>
                </a:schemeClr>
              </a:solidFill>
            </a:endParaRPr>
          </a:p>
        </p:txBody>
      </p:sp>
      <p:sp>
        <p:nvSpPr>
          <p:cNvPr id="13318" name="Text Box 7"/>
          <p:cNvSpPr txBox="1">
            <a:spLocks noChangeArrowheads="1"/>
          </p:cNvSpPr>
          <p:nvPr/>
        </p:nvSpPr>
        <p:spPr bwMode="auto">
          <a:xfrm>
            <a:off x="971550" y="494188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spcBef>
                <a:spcPct val="50000"/>
              </a:spcBef>
            </a:pPr>
            <a:r>
              <a:rPr lang="de-DE" b="1">
                <a:solidFill>
                  <a:srgbClr val="0778A5"/>
                </a:solidFill>
              </a:rPr>
              <a:t>2</a:t>
            </a:r>
          </a:p>
        </p:txBody>
      </p:sp>
      <p:sp>
        <p:nvSpPr>
          <p:cNvPr id="13321" name="Text Box 10"/>
          <p:cNvSpPr txBox="1">
            <a:spLocks noChangeArrowheads="1"/>
          </p:cNvSpPr>
          <p:nvPr/>
        </p:nvSpPr>
        <p:spPr bwMode="auto">
          <a:xfrm>
            <a:off x="2771775" y="49418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spcBef>
                <a:spcPct val="50000"/>
              </a:spcBef>
            </a:pPr>
            <a:r>
              <a:rPr lang="de-DE" b="1" dirty="0">
                <a:solidFill>
                  <a:srgbClr val="0778A5"/>
                </a:solidFill>
              </a:rPr>
              <a:t>7</a:t>
            </a:r>
          </a:p>
        </p:txBody>
      </p:sp>
      <p:sp>
        <p:nvSpPr>
          <p:cNvPr id="13322" name="Text Box 11"/>
          <p:cNvSpPr txBox="1">
            <a:spLocks noChangeArrowheads="1"/>
          </p:cNvSpPr>
          <p:nvPr/>
        </p:nvSpPr>
        <p:spPr bwMode="auto">
          <a:xfrm>
            <a:off x="4427538" y="4941888"/>
            <a:ext cx="5032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spcBef>
                <a:spcPct val="50000"/>
              </a:spcBef>
            </a:pPr>
            <a:r>
              <a:rPr lang="de-DE" b="1" dirty="0">
                <a:solidFill>
                  <a:srgbClr val="0778A5"/>
                </a:solidFill>
              </a:rPr>
              <a:t>12</a:t>
            </a:r>
          </a:p>
        </p:txBody>
      </p:sp>
      <p:sp>
        <p:nvSpPr>
          <p:cNvPr id="13325" name="Line 14"/>
          <p:cNvSpPr>
            <a:spLocks noChangeShapeType="1"/>
          </p:cNvSpPr>
          <p:nvPr/>
        </p:nvSpPr>
        <p:spPr bwMode="auto">
          <a:xfrm>
            <a:off x="468313" y="4864976"/>
            <a:ext cx="8675687" cy="1588"/>
          </a:xfrm>
          <a:prstGeom prst="line">
            <a:avLst/>
          </a:prstGeom>
          <a:noFill/>
          <a:ln w="25400">
            <a:solidFill>
              <a:srgbClr val="0778A5"/>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26" name="Line 15"/>
          <p:cNvSpPr>
            <a:spLocks noChangeShapeType="1"/>
          </p:cNvSpPr>
          <p:nvPr/>
        </p:nvSpPr>
        <p:spPr bwMode="auto">
          <a:xfrm>
            <a:off x="480412" y="4790721"/>
            <a:ext cx="0" cy="144462"/>
          </a:xfrm>
          <a:prstGeom prst="line">
            <a:avLst/>
          </a:prstGeom>
          <a:noFill/>
          <a:ln w="50800">
            <a:solidFill>
              <a:srgbClr val="0778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3328" name="Picture 17" descr="MC90003067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038"/>
            <a:ext cx="102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Line 23"/>
          <p:cNvSpPr>
            <a:spLocks noChangeShapeType="1"/>
          </p:cNvSpPr>
          <p:nvPr/>
        </p:nvSpPr>
        <p:spPr bwMode="auto">
          <a:xfrm>
            <a:off x="505155" y="2852738"/>
            <a:ext cx="0" cy="1666710"/>
          </a:xfrm>
          <a:prstGeom prst="line">
            <a:avLst/>
          </a:prstGeom>
          <a:noFill/>
          <a:ln w="15875">
            <a:solidFill>
              <a:srgbClr val="0778A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31" name="Text Box 25"/>
          <p:cNvSpPr txBox="1">
            <a:spLocks noChangeArrowheads="1"/>
          </p:cNvSpPr>
          <p:nvPr/>
        </p:nvSpPr>
        <p:spPr bwMode="auto">
          <a:xfrm>
            <a:off x="395288" y="4941888"/>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spcBef>
                <a:spcPct val="50000"/>
              </a:spcBef>
            </a:pPr>
            <a:r>
              <a:rPr lang="de-DE" b="1" dirty="0">
                <a:solidFill>
                  <a:srgbClr val="0778A5"/>
                </a:solidFill>
              </a:rPr>
              <a:t>0</a:t>
            </a:r>
          </a:p>
        </p:txBody>
      </p:sp>
      <p:sp>
        <p:nvSpPr>
          <p:cNvPr id="3" name="Textfeld 2"/>
          <p:cNvSpPr txBox="1"/>
          <p:nvPr/>
        </p:nvSpPr>
        <p:spPr>
          <a:xfrm>
            <a:off x="7367752" y="4952399"/>
            <a:ext cx="1611018" cy="369332"/>
          </a:xfrm>
          <a:prstGeom prst="rect">
            <a:avLst/>
          </a:prstGeom>
          <a:noFill/>
        </p:spPr>
        <p:txBody>
          <a:bodyPr wrap="none" rtlCol="0">
            <a:spAutoFit/>
          </a:bodyPr>
          <a:lstStyle/>
          <a:p>
            <a:r>
              <a:rPr lang="de-DE" dirty="0" err="1" smtClean="0">
                <a:solidFill>
                  <a:srgbClr val="0778A5"/>
                </a:solidFill>
              </a:rPr>
              <a:t>Years</a:t>
            </a:r>
            <a:r>
              <a:rPr lang="de-DE" dirty="0" smtClean="0">
                <a:solidFill>
                  <a:srgbClr val="0778A5"/>
                </a:solidFill>
              </a:rPr>
              <a:t> after </a:t>
            </a:r>
            <a:r>
              <a:rPr lang="de-DE" dirty="0" err="1" smtClean="0">
                <a:solidFill>
                  <a:srgbClr val="0778A5"/>
                </a:solidFill>
              </a:rPr>
              <a:t>PhD</a:t>
            </a:r>
            <a:endParaRPr lang="de-DE" dirty="0">
              <a:solidFill>
                <a:srgbClr val="0778A5"/>
              </a:solidFill>
            </a:endParaRPr>
          </a:p>
        </p:txBody>
      </p:sp>
      <p:sp>
        <p:nvSpPr>
          <p:cNvPr id="23" name="Line 15"/>
          <p:cNvSpPr>
            <a:spLocks noChangeShapeType="1"/>
          </p:cNvSpPr>
          <p:nvPr/>
        </p:nvSpPr>
        <p:spPr bwMode="auto">
          <a:xfrm flipH="1">
            <a:off x="1033770" y="2525714"/>
            <a:ext cx="9217" cy="2396906"/>
          </a:xfrm>
          <a:prstGeom prst="line">
            <a:avLst/>
          </a:prstGeom>
          <a:noFill/>
          <a:ln w="50800">
            <a:solidFill>
              <a:srgbClr val="0778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 name="Rectangle 2"/>
          <p:cNvSpPr>
            <a:spLocks noChangeArrowheads="1"/>
          </p:cNvSpPr>
          <p:nvPr/>
        </p:nvSpPr>
        <p:spPr bwMode="auto">
          <a:xfrm>
            <a:off x="4279244" y="4067123"/>
            <a:ext cx="1329986" cy="587211"/>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0800000" scaled="1"/>
            <a:tileRect/>
          </a:gradFill>
          <a:ln>
            <a:noFill/>
          </a:ln>
          <a:effectLst/>
        </p:spPr>
        <p:txBody>
          <a:bodyPr wrap="none" anchor="ctr"/>
          <a:lstStyle/>
          <a:p>
            <a:endParaRPr lang="de-DE" b="1" dirty="0">
              <a:solidFill>
                <a:schemeClr val="accent2">
                  <a:lumMod val="40000"/>
                  <a:lumOff val="60000"/>
                </a:schemeClr>
              </a:solidFill>
            </a:endParaRPr>
          </a:p>
        </p:txBody>
      </p:sp>
      <p:sp>
        <p:nvSpPr>
          <p:cNvPr id="29" name="Rectangle 2"/>
          <p:cNvSpPr>
            <a:spLocks noChangeArrowheads="1"/>
          </p:cNvSpPr>
          <p:nvPr/>
        </p:nvSpPr>
        <p:spPr bwMode="auto">
          <a:xfrm>
            <a:off x="4782683" y="3267220"/>
            <a:ext cx="929348" cy="665017"/>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a:noFill/>
          </a:ln>
          <a:effectLst/>
        </p:spPr>
        <p:txBody>
          <a:bodyPr wrap="none" anchor="ctr"/>
          <a:lstStyle/>
          <a:p>
            <a:endParaRPr lang="de-DE" b="1" dirty="0">
              <a:solidFill>
                <a:schemeClr val="accent2">
                  <a:lumMod val="40000"/>
                  <a:lumOff val="60000"/>
                </a:schemeClr>
              </a:solidFill>
            </a:endParaRPr>
          </a:p>
        </p:txBody>
      </p:sp>
      <p:sp>
        <p:nvSpPr>
          <p:cNvPr id="30" name="Rectangle 2"/>
          <p:cNvSpPr>
            <a:spLocks noChangeArrowheads="1"/>
          </p:cNvSpPr>
          <p:nvPr/>
        </p:nvSpPr>
        <p:spPr bwMode="auto">
          <a:xfrm>
            <a:off x="2919258" y="2532903"/>
            <a:ext cx="929348" cy="665017"/>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0" scaled="1"/>
            <a:tileRect/>
          </a:gradFill>
          <a:ln>
            <a:noFill/>
          </a:ln>
          <a:effectLst/>
        </p:spPr>
        <p:txBody>
          <a:bodyPr wrap="none" anchor="ctr"/>
          <a:lstStyle/>
          <a:p>
            <a:endParaRPr lang="de-DE" b="1" dirty="0">
              <a:solidFill>
                <a:schemeClr val="accent2">
                  <a:lumMod val="40000"/>
                  <a:lumOff val="60000"/>
                </a:schemeClr>
              </a:solidFill>
            </a:endParaRPr>
          </a:p>
        </p:txBody>
      </p:sp>
      <p:sp>
        <p:nvSpPr>
          <p:cNvPr id="24" name="Textplatzhalter 1"/>
          <p:cNvSpPr>
            <a:spLocks noGrp="1"/>
          </p:cNvSpPr>
          <p:nvPr>
            <p:ph type="title"/>
          </p:nvPr>
        </p:nvSpPr>
        <p:spPr/>
        <p:txBody>
          <a:bodyPr/>
          <a:lstStyle/>
          <a:p>
            <a:r>
              <a:rPr lang="de-DE" dirty="0" smtClean="0"/>
              <a:t>ERC </a:t>
            </a:r>
            <a:r>
              <a:rPr lang="de-DE" dirty="0" err="1" smtClean="0"/>
              <a:t>Funding</a:t>
            </a:r>
            <a:r>
              <a:rPr lang="de-DE" dirty="0" smtClean="0"/>
              <a:t> </a:t>
            </a:r>
            <a:r>
              <a:rPr lang="de-DE" dirty="0" err="1" smtClean="0"/>
              <a:t>Schemes</a:t>
            </a:r>
            <a:endParaRPr lang="de-DE" dirty="0"/>
          </a:p>
        </p:txBody>
      </p:sp>
    </p:spTree>
    <p:extLst>
      <p:ext uri="{BB962C8B-B14F-4D97-AF65-F5344CB8AC3E}">
        <p14:creationId xmlns:p14="http://schemas.microsoft.com/office/powerpoint/2010/main" val="20705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1"/>
          <p:cNvSpPr>
            <a:spLocks noGrp="1"/>
          </p:cNvSpPr>
          <p:nvPr>
            <p:ph type="title"/>
          </p:nvPr>
        </p:nvSpPr>
        <p:spPr>
          <a:xfrm>
            <a:off x="1169864" y="450376"/>
            <a:ext cx="7974136" cy="533400"/>
          </a:xfrm>
        </p:spPr>
        <p:txBody>
          <a:bodyPr vert="horz" lIns="91440" tIns="45720" rIns="91440" bIns="45720" rtlCol="0">
            <a:normAutofit/>
          </a:bodyPr>
          <a:lstStyle/>
          <a:p>
            <a:r>
              <a:rPr lang="de-DE" dirty="0">
                <a:latin typeface="BundesSerif Office Regular"/>
              </a:rPr>
              <a:t>ERC </a:t>
            </a:r>
            <a:r>
              <a:rPr lang="de-DE" dirty="0" err="1">
                <a:latin typeface="BundesSerif Office Regular"/>
              </a:rPr>
              <a:t>Funding</a:t>
            </a:r>
            <a:r>
              <a:rPr lang="de-DE" dirty="0">
                <a:latin typeface="BundesSerif Office Regular"/>
              </a:rPr>
              <a:t> </a:t>
            </a:r>
            <a:r>
              <a:rPr lang="de-DE" dirty="0" err="1">
                <a:latin typeface="BundesSerif Office Regular"/>
              </a:rPr>
              <a:t>Schemes</a:t>
            </a:r>
            <a:endParaRPr lang="de-DE" dirty="0">
              <a:latin typeface="BundesSerif Office Regular"/>
            </a:endParaRPr>
          </a:p>
          <a:p>
            <a:endParaRPr lang="de-DE" dirty="0">
              <a:latin typeface="BundesSerif Office Regular"/>
            </a:endParaRPr>
          </a:p>
        </p:txBody>
      </p:sp>
      <p:graphicFrame>
        <p:nvGraphicFramePr>
          <p:cNvPr id="6" name="Table 5"/>
          <p:cNvGraphicFramePr>
            <a:graphicFrameLocks noGrp="1"/>
          </p:cNvGraphicFramePr>
          <p:nvPr>
            <p:extLst>
              <p:ext uri="{D42A27DB-BD31-4B8C-83A1-F6EECF244321}">
                <p14:modId xmlns:p14="http://schemas.microsoft.com/office/powerpoint/2010/main" val="813684590"/>
              </p:ext>
            </p:extLst>
          </p:nvPr>
        </p:nvGraphicFramePr>
        <p:xfrm>
          <a:off x="107505" y="1101214"/>
          <a:ext cx="8928990" cy="5400604"/>
        </p:xfrm>
        <a:graphic>
          <a:graphicData uri="http://schemas.openxmlformats.org/drawingml/2006/table">
            <a:tbl>
              <a:tblPr firstRow="1" bandRow="1">
                <a:tableStyleId>{2D5ABB26-0587-4C30-8999-92F81FD0307C}</a:tableStyleId>
              </a:tblPr>
              <a:tblGrid>
                <a:gridCol w="936103"/>
                <a:gridCol w="1728192"/>
                <a:gridCol w="2304256"/>
                <a:gridCol w="2016224"/>
                <a:gridCol w="1944215"/>
              </a:tblGrid>
              <a:tr h="922490">
                <a:tc>
                  <a:txBody>
                    <a:bodyPr/>
                    <a:lstStyle/>
                    <a:p>
                      <a:pPr algn="ctr"/>
                      <a:endParaRPr lang="en-GB" dirty="0">
                        <a:solidFill>
                          <a:schemeClr val="tx1">
                            <a:lumMod val="50000"/>
                            <a:lumOff val="50000"/>
                          </a:schemeClr>
                        </a:solidFill>
                      </a:endParaRPr>
                    </a:p>
                  </a:txBody>
                  <a:tcPr marL="0" marR="0" anchor="ctr"/>
                </a:tc>
                <a:tc>
                  <a:txBody>
                    <a:bodyPr/>
                    <a:lstStyle/>
                    <a:p>
                      <a:pPr algn="ctr"/>
                      <a:r>
                        <a:rPr lang="en-GB" sz="2400" b="1" dirty="0" smtClean="0"/>
                        <a:t>Starting Grants</a:t>
                      </a:r>
                      <a:endParaRPr lang="en-GB" sz="2400" b="1" dirty="0"/>
                    </a:p>
                  </a:txBody>
                  <a:tcPr marL="0" marR="0" anchor="ctr">
                    <a:solidFill>
                      <a:srgbClr val="FFFF00"/>
                    </a:solidFill>
                  </a:tcPr>
                </a:tc>
                <a:tc>
                  <a:txBody>
                    <a:bodyPr/>
                    <a:lstStyle/>
                    <a:p>
                      <a:pPr algn="ctr"/>
                      <a:r>
                        <a:rPr lang="en-GB" sz="2400" b="1" dirty="0" smtClean="0"/>
                        <a:t>Consolidator Grants</a:t>
                      </a:r>
                      <a:endParaRPr lang="en-GB" sz="2400" b="1" dirty="0"/>
                    </a:p>
                  </a:txBody>
                  <a:tcPr marL="0" marR="0" anchor="ctr">
                    <a:solidFill>
                      <a:srgbClr val="FFCC00"/>
                    </a:solidFill>
                  </a:tcPr>
                </a:tc>
                <a:tc>
                  <a:txBody>
                    <a:bodyPr/>
                    <a:lstStyle/>
                    <a:p>
                      <a:pPr algn="ctr"/>
                      <a:r>
                        <a:rPr lang="en-GB" sz="2400" b="1" dirty="0" smtClean="0"/>
                        <a:t>Advanced Grants</a:t>
                      </a:r>
                      <a:endParaRPr lang="en-GB" sz="2400" b="1" dirty="0"/>
                    </a:p>
                  </a:txBody>
                  <a:tcPr marL="0" marR="0" anchor="ctr">
                    <a:solidFill>
                      <a:srgbClr val="FF9900"/>
                    </a:solidFill>
                  </a:tcPr>
                </a:tc>
                <a:tc>
                  <a:txBody>
                    <a:bodyPr/>
                    <a:lstStyle/>
                    <a:p>
                      <a:pPr algn="ctr"/>
                      <a:r>
                        <a:rPr lang="en-GB" sz="2400" b="1" dirty="0" smtClean="0"/>
                        <a:t>Synergy Grants</a:t>
                      </a:r>
                      <a:endParaRPr lang="en-GB" sz="2400" b="1" dirty="0"/>
                    </a:p>
                  </a:txBody>
                  <a:tcPr marL="0" marR="0" anchor="ctr">
                    <a:solidFill>
                      <a:srgbClr val="FF6600"/>
                    </a:solidFill>
                  </a:tcPr>
                </a:tc>
              </a:tr>
              <a:tr h="1024989">
                <a:tc>
                  <a:txBody>
                    <a:bodyPr/>
                    <a:lstStyle/>
                    <a:p>
                      <a:pPr algn="ctr"/>
                      <a:r>
                        <a:rPr lang="en-GB" sz="1200" b="1" dirty="0" smtClean="0">
                          <a:solidFill>
                            <a:schemeClr val="tx1">
                              <a:lumMod val="50000"/>
                              <a:lumOff val="50000"/>
                            </a:schemeClr>
                          </a:solidFill>
                        </a:rPr>
                        <a:t>Eligibility</a:t>
                      </a:r>
                      <a:endParaRPr lang="en-GB" sz="1200" b="1" dirty="0">
                        <a:solidFill>
                          <a:schemeClr val="tx1">
                            <a:lumMod val="50000"/>
                            <a:lumOff val="50000"/>
                          </a:schemeClr>
                        </a:solidFill>
                      </a:endParaRPr>
                    </a:p>
                  </a:txBody>
                  <a:tcPr marL="0" marR="0" anchor="ctr"/>
                </a:tc>
                <a:tc>
                  <a:txBody>
                    <a:bodyPr/>
                    <a:lstStyle/>
                    <a:p>
                      <a:pPr algn="ctr"/>
                      <a:r>
                        <a:rPr lang="en-GB" b="1" dirty="0" smtClean="0"/>
                        <a:t>2-7 years </a:t>
                      </a:r>
                      <a:br>
                        <a:rPr lang="en-GB" b="1" dirty="0" smtClean="0"/>
                      </a:br>
                      <a:r>
                        <a:rPr lang="en-GB" b="1" dirty="0" smtClean="0"/>
                        <a:t>post-PhD</a:t>
                      </a:r>
                      <a:endParaRPr lang="en-GB" b="1" dirty="0"/>
                    </a:p>
                  </a:txBody>
                  <a:tcPr marL="0" marR="0" anchor="ctr">
                    <a:solidFill>
                      <a:srgbClr val="FFFF00"/>
                    </a:solidFill>
                  </a:tcPr>
                </a:tc>
                <a:tc>
                  <a:txBody>
                    <a:bodyPr/>
                    <a:lstStyle/>
                    <a:p>
                      <a:pPr algn="ctr"/>
                      <a:r>
                        <a:rPr lang="en-GB" b="1" dirty="0" smtClean="0"/>
                        <a:t>7-12 years </a:t>
                      </a:r>
                      <a:br>
                        <a:rPr lang="en-GB" b="1" dirty="0" smtClean="0"/>
                      </a:br>
                      <a:r>
                        <a:rPr lang="en-GB" b="1" dirty="0" smtClean="0"/>
                        <a:t>post-PhD</a:t>
                      </a:r>
                      <a:endParaRPr lang="en-GB" b="1" dirty="0"/>
                    </a:p>
                  </a:txBody>
                  <a:tcPr marL="0" marR="0" anchor="ctr">
                    <a:solidFill>
                      <a:srgbClr val="FFCC00"/>
                    </a:solidFill>
                  </a:tcPr>
                </a:tc>
                <a:tc>
                  <a:txBody>
                    <a:bodyPr/>
                    <a:lstStyle/>
                    <a:p>
                      <a:pPr algn="ctr"/>
                      <a:r>
                        <a:rPr lang="en-GB" b="1" dirty="0" smtClean="0"/>
                        <a:t>Significant track record in past 10 years</a:t>
                      </a:r>
                      <a:endParaRPr lang="en-GB" b="1" dirty="0"/>
                    </a:p>
                  </a:txBody>
                  <a:tcPr marL="0" marR="0" anchor="ctr">
                    <a:solidFill>
                      <a:srgbClr val="FF9900"/>
                    </a:solidFill>
                  </a:tcPr>
                </a:tc>
                <a:tc>
                  <a:txBody>
                    <a:bodyPr/>
                    <a:lstStyle/>
                    <a:p>
                      <a:pPr algn="ctr"/>
                      <a:r>
                        <a:rPr lang="en-GB" b="1" dirty="0" smtClean="0"/>
                        <a:t>2-4 PIs, similar cond. Advanced</a:t>
                      </a:r>
                      <a:endParaRPr lang="en-GB" b="1" dirty="0"/>
                    </a:p>
                  </a:txBody>
                  <a:tcPr marL="0" marR="0" anchor="ctr">
                    <a:solidFill>
                      <a:srgbClr val="FF6600"/>
                    </a:solidFill>
                  </a:tcPr>
                </a:tc>
              </a:tr>
              <a:tr h="649159">
                <a:tc>
                  <a:txBody>
                    <a:bodyPr/>
                    <a:lstStyle/>
                    <a:p>
                      <a:pPr algn="ctr"/>
                      <a:r>
                        <a:rPr lang="en-GB" sz="1200" b="1" dirty="0" smtClean="0">
                          <a:solidFill>
                            <a:schemeClr val="tx1">
                              <a:lumMod val="50000"/>
                              <a:lumOff val="50000"/>
                            </a:schemeClr>
                          </a:solidFill>
                        </a:rPr>
                        <a:t>Funding</a:t>
                      </a:r>
                      <a:endParaRPr lang="en-GB" sz="1200" b="1" dirty="0">
                        <a:solidFill>
                          <a:schemeClr val="tx1">
                            <a:lumMod val="50000"/>
                            <a:lumOff val="50000"/>
                          </a:schemeClr>
                        </a:solidFill>
                      </a:endParaRPr>
                    </a:p>
                  </a:txBody>
                  <a:tcPr marL="0" marR="0" anchor="ctr"/>
                </a:tc>
                <a:tc>
                  <a:txBody>
                    <a:bodyPr/>
                    <a:lstStyle/>
                    <a:p>
                      <a:pPr algn="ctr"/>
                      <a:r>
                        <a:rPr lang="en-GB" b="1" dirty="0" smtClean="0"/>
                        <a:t>≤1.5 M€ </a:t>
                      </a:r>
                      <a:br>
                        <a:rPr lang="en-GB" b="1" dirty="0" smtClean="0"/>
                      </a:br>
                      <a:r>
                        <a:rPr lang="en-GB" sz="1400" b="1" dirty="0" smtClean="0"/>
                        <a:t>(2M from Japan)</a:t>
                      </a:r>
                      <a:endParaRPr lang="en-GB" b="1" dirty="0"/>
                    </a:p>
                  </a:txBody>
                  <a:tcPr marL="0" marR="0"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1800" b="1" u="none" strike="noStrike" kern="1200" cap="none" spc="0" normalizeH="0" baseline="0" noProof="0" dirty="0" smtClean="0">
                          <a:ln>
                            <a:noFill/>
                          </a:ln>
                          <a:effectLst/>
                          <a:uLnTx/>
                          <a:uFillTx/>
                        </a:rPr>
                        <a:t>≤2.0 M€ </a:t>
                      </a:r>
                      <a:br>
                        <a:rPr kumimoji="0" lang="en-GB" altLang="ja-JP" sz="1800" b="1" u="none" strike="noStrike" kern="1200" cap="none" spc="0" normalizeH="0" baseline="0" noProof="0" dirty="0" smtClean="0">
                          <a:ln>
                            <a:noFill/>
                          </a:ln>
                          <a:effectLst/>
                          <a:uLnTx/>
                          <a:uFillTx/>
                        </a:rPr>
                      </a:br>
                      <a:r>
                        <a:rPr kumimoji="0" lang="en-GB" altLang="ja-JP" sz="1400" b="1" u="none" strike="noStrike" kern="1200" cap="none" spc="0" normalizeH="0" baseline="0" noProof="0" dirty="0" smtClean="0">
                          <a:ln>
                            <a:noFill/>
                          </a:ln>
                          <a:effectLst/>
                          <a:uLnTx/>
                          <a:uFillTx/>
                        </a:rPr>
                        <a:t>(2.75M from Japan)</a:t>
                      </a:r>
                      <a:endParaRPr lang="en-GB" b="1" dirty="0"/>
                    </a:p>
                  </a:txBody>
                  <a:tcPr marL="0" marR="0" anchor="ctr">
                    <a:solidFill>
                      <a:srgbClr val="FFCC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ja-JP" sz="1800" b="1" u="none" strike="noStrike" kern="1200" cap="none" spc="0" normalizeH="0" baseline="0" noProof="0" dirty="0" smtClean="0">
                          <a:ln>
                            <a:noFill/>
                          </a:ln>
                          <a:effectLst/>
                          <a:uLnTx/>
                          <a:uFillTx/>
                        </a:rPr>
                        <a:t>≤2.5 M€ </a:t>
                      </a:r>
                      <a:br>
                        <a:rPr kumimoji="0" lang="en-GB" altLang="ja-JP" sz="1800" b="1" u="none" strike="noStrike" kern="1200" cap="none" spc="0" normalizeH="0" baseline="0" noProof="0" dirty="0" smtClean="0">
                          <a:ln>
                            <a:noFill/>
                          </a:ln>
                          <a:effectLst/>
                          <a:uLnTx/>
                          <a:uFillTx/>
                        </a:rPr>
                      </a:br>
                      <a:r>
                        <a:rPr kumimoji="0" lang="en-GB" altLang="ja-JP" sz="1400" b="1" u="none" strike="noStrike" kern="1200" cap="none" spc="0" normalizeH="0" baseline="0" noProof="0" dirty="0" smtClean="0">
                          <a:ln>
                            <a:noFill/>
                          </a:ln>
                          <a:effectLst/>
                          <a:uLnTx/>
                          <a:uFillTx/>
                        </a:rPr>
                        <a:t>(3.5M from Japan)</a:t>
                      </a:r>
                      <a:endParaRPr lang="en-GB" b="1" dirty="0"/>
                    </a:p>
                  </a:txBody>
                  <a:tcPr marL="0" marR="0" anchor="ctr">
                    <a:solidFill>
                      <a:srgbClr val="FF99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altLang="ja-JP" sz="1800" b="1" u="none" strike="noStrike" kern="1200" cap="none" spc="0" normalizeH="0" baseline="0" noProof="0" dirty="0" smtClean="0">
                          <a:ln>
                            <a:noFill/>
                          </a:ln>
                          <a:effectLst/>
                          <a:uLnTx/>
                          <a:uFillTx/>
                        </a:rPr>
                        <a:t>≤10 M€</a:t>
                      </a:r>
                      <a:br>
                        <a:rPr kumimoji="0" lang="en-GB" altLang="ja-JP" sz="1800" b="1" u="none" strike="noStrike" kern="1200" cap="none" spc="0" normalizeH="0" baseline="0" noProof="0" dirty="0" smtClean="0">
                          <a:ln>
                            <a:noFill/>
                          </a:ln>
                          <a:effectLst/>
                          <a:uLnTx/>
                          <a:uFillTx/>
                        </a:rPr>
                      </a:br>
                      <a:r>
                        <a:rPr kumimoji="0" lang="en-GB" altLang="ja-JP" sz="1400" b="1" i="0" u="none" strike="noStrike" kern="1200" cap="none" spc="0" normalizeH="0" baseline="0" noProof="0" dirty="0" smtClean="0">
                          <a:ln>
                            <a:noFill/>
                          </a:ln>
                          <a:solidFill>
                            <a:prstClr val="black"/>
                          </a:solidFill>
                          <a:effectLst/>
                          <a:uLnTx/>
                          <a:uFillTx/>
                          <a:latin typeface="+mn-lt"/>
                          <a:ea typeface="+mn-ea"/>
                          <a:cs typeface="+mn-cs"/>
                        </a:rPr>
                        <a:t>(14M from Japan)</a:t>
                      </a:r>
                      <a:endParaRPr lang="en-GB" b="1" dirty="0"/>
                    </a:p>
                  </a:txBody>
                  <a:tcPr marL="0" marR="0" anchor="ctr">
                    <a:solidFill>
                      <a:srgbClr val="FF6600"/>
                    </a:solidFill>
                  </a:tcPr>
                </a:tc>
              </a:tr>
              <a:tr h="444744">
                <a:tc>
                  <a:txBody>
                    <a:bodyPr/>
                    <a:lstStyle/>
                    <a:p>
                      <a:pPr algn="ctr"/>
                      <a:r>
                        <a:rPr lang="en-GB" sz="1200" b="1" dirty="0" smtClean="0">
                          <a:solidFill>
                            <a:schemeClr val="tx1">
                              <a:lumMod val="50000"/>
                              <a:lumOff val="50000"/>
                            </a:schemeClr>
                          </a:solidFill>
                        </a:rPr>
                        <a:t>Duration</a:t>
                      </a:r>
                      <a:endParaRPr lang="en-GB" sz="1200" b="1" dirty="0">
                        <a:solidFill>
                          <a:schemeClr val="tx1">
                            <a:lumMod val="50000"/>
                            <a:lumOff val="50000"/>
                          </a:schemeClr>
                        </a:solidFill>
                      </a:endParaRPr>
                    </a:p>
                  </a:txBody>
                  <a:tcPr marL="0" marR="0" anchor="ctr"/>
                </a:tc>
                <a:tc>
                  <a:txBody>
                    <a:bodyPr/>
                    <a:lstStyle/>
                    <a:p>
                      <a:pPr algn="ctr"/>
                      <a:r>
                        <a:rPr lang="en-GB" b="1" dirty="0" smtClean="0"/>
                        <a:t>5 years</a:t>
                      </a:r>
                      <a:endParaRPr lang="en-GB" b="1" dirty="0"/>
                    </a:p>
                  </a:txBody>
                  <a:tcPr marL="0" marR="0" anchor="ctr">
                    <a:solidFill>
                      <a:srgbClr val="FFFF00"/>
                    </a:solidFill>
                  </a:tcPr>
                </a:tc>
                <a:tc>
                  <a:txBody>
                    <a:bodyPr/>
                    <a:lstStyle/>
                    <a:p>
                      <a:pPr algn="ctr"/>
                      <a:r>
                        <a:rPr lang="en-GB" altLang="ja-JP" b="1" dirty="0" smtClean="0"/>
                        <a:t>5 years</a:t>
                      </a:r>
                      <a:endParaRPr lang="en-GB" b="1" dirty="0"/>
                    </a:p>
                  </a:txBody>
                  <a:tcPr marL="0" marR="0" anchor="ctr">
                    <a:solidFill>
                      <a:srgbClr val="FFCC00"/>
                    </a:solidFill>
                  </a:tcPr>
                </a:tc>
                <a:tc>
                  <a:txBody>
                    <a:bodyPr/>
                    <a:lstStyle/>
                    <a:p>
                      <a:pPr algn="ctr"/>
                      <a:r>
                        <a:rPr lang="en-GB" altLang="ja-JP" b="1" dirty="0" smtClean="0"/>
                        <a:t>5 years</a:t>
                      </a:r>
                      <a:endParaRPr lang="en-GB" b="1" dirty="0"/>
                    </a:p>
                  </a:txBody>
                  <a:tcPr marL="0" marR="0" anchor="ctr">
                    <a:solidFill>
                      <a:srgbClr val="FF9900"/>
                    </a:solidFill>
                  </a:tcPr>
                </a:tc>
                <a:tc>
                  <a:txBody>
                    <a:bodyPr/>
                    <a:lstStyle/>
                    <a:p>
                      <a:pPr algn="ctr"/>
                      <a:r>
                        <a:rPr lang="en-GB" altLang="ja-JP" b="1" dirty="0" smtClean="0"/>
                        <a:t>6 years</a:t>
                      </a:r>
                      <a:endParaRPr lang="en-GB" b="1" dirty="0"/>
                    </a:p>
                  </a:txBody>
                  <a:tcPr marL="0" marR="0" anchor="ctr">
                    <a:solidFill>
                      <a:srgbClr val="FF6600"/>
                    </a:solidFill>
                  </a:tcPr>
                </a:tc>
              </a:tr>
              <a:tr h="444744">
                <a:tc>
                  <a:txBody>
                    <a:bodyPr/>
                    <a:lstStyle/>
                    <a:p>
                      <a:pPr algn="ctr"/>
                      <a:r>
                        <a:rPr lang="en-GB" sz="1200" dirty="0" smtClean="0">
                          <a:solidFill>
                            <a:schemeClr val="tx1">
                              <a:lumMod val="50000"/>
                              <a:lumOff val="50000"/>
                            </a:schemeClr>
                          </a:solidFill>
                        </a:rPr>
                        <a:t># grants</a:t>
                      </a:r>
                      <a:endParaRPr lang="en-GB" sz="1200" b="0" dirty="0">
                        <a:solidFill>
                          <a:schemeClr val="tx1">
                            <a:lumMod val="50000"/>
                            <a:lumOff val="50000"/>
                          </a:schemeClr>
                        </a:solidFill>
                      </a:endParaRPr>
                    </a:p>
                  </a:txBody>
                  <a:tcPr marL="0" marR="0" anchor="ctr"/>
                </a:tc>
                <a:tc>
                  <a:txBody>
                    <a:bodyPr/>
                    <a:lstStyle/>
                    <a:p>
                      <a:pPr algn="ctr"/>
                      <a:r>
                        <a:rPr lang="en-GB" dirty="0" smtClean="0"/>
                        <a:t>~400</a:t>
                      </a:r>
                      <a:endParaRPr lang="en-GB" dirty="0"/>
                    </a:p>
                  </a:txBody>
                  <a:tcPr marL="0" marR="0" anchor="ctr">
                    <a:solidFill>
                      <a:srgbClr val="FFFF00"/>
                    </a:solidFill>
                  </a:tcPr>
                </a:tc>
                <a:tc>
                  <a:txBody>
                    <a:bodyPr/>
                    <a:lstStyle/>
                    <a:p>
                      <a:pPr algn="ctr"/>
                      <a:r>
                        <a:rPr lang="en-GB" dirty="0" smtClean="0"/>
                        <a:t>~300</a:t>
                      </a:r>
                      <a:endParaRPr lang="en-GB" dirty="0"/>
                    </a:p>
                  </a:txBody>
                  <a:tcPr marL="0" marR="0" anchor="ctr">
                    <a:solidFill>
                      <a:srgbClr val="FFCC00"/>
                    </a:solidFill>
                  </a:tcPr>
                </a:tc>
                <a:tc>
                  <a:txBody>
                    <a:bodyPr/>
                    <a:lstStyle/>
                    <a:p>
                      <a:pPr algn="ctr"/>
                      <a:r>
                        <a:rPr lang="en-GB" dirty="0" smtClean="0"/>
                        <a:t>~200</a:t>
                      </a:r>
                      <a:endParaRPr lang="en-GB" dirty="0"/>
                    </a:p>
                  </a:txBody>
                  <a:tcPr marL="0" marR="0" anchor="ctr">
                    <a:solidFill>
                      <a:srgbClr val="FF9900"/>
                    </a:solidFill>
                  </a:tcPr>
                </a:tc>
                <a:tc>
                  <a:txBody>
                    <a:bodyPr/>
                    <a:lstStyle/>
                    <a:p>
                      <a:pPr algn="ctr"/>
                      <a:r>
                        <a:rPr lang="en-GB" dirty="0" smtClean="0"/>
                        <a:t>~30</a:t>
                      </a:r>
                      <a:endParaRPr lang="en-GB" dirty="0"/>
                    </a:p>
                  </a:txBody>
                  <a:tcPr marL="0" marR="0" anchor="ctr">
                    <a:solidFill>
                      <a:srgbClr val="FF6600"/>
                    </a:solidFill>
                  </a:tcPr>
                </a:tc>
              </a:tr>
              <a:tr h="512495">
                <a:tc>
                  <a:txBody>
                    <a:bodyPr/>
                    <a:lstStyle/>
                    <a:p>
                      <a:pPr algn="ctr"/>
                      <a:r>
                        <a:rPr lang="en-GB" sz="1200" dirty="0" smtClean="0">
                          <a:solidFill>
                            <a:schemeClr val="tx1">
                              <a:lumMod val="50000"/>
                              <a:lumOff val="50000"/>
                            </a:schemeClr>
                          </a:solidFill>
                        </a:rPr>
                        <a:t>Success</a:t>
                      </a:r>
                      <a:r>
                        <a:rPr lang="en-GB" sz="1200" baseline="0" dirty="0" smtClean="0">
                          <a:solidFill>
                            <a:schemeClr val="tx1">
                              <a:lumMod val="50000"/>
                              <a:lumOff val="50000"/>
                            </a:schemeClr>
                          </a:solidFill>
                        </a:rPr>
                        <a:t> rate</a:t>
                      </a:r>
                      <a:endParaRPr lang="en-GB" sz="1200" b="0" dirty="0">
                        <a:solidFill>
                          <a:schemeClr val="tx1">
                            <a:lumMod val="50000"/>
                            <a:lumOff val="50000"/>
                          </a:schemeClr>
                        </a:solidFill>
                      </a:endParaRPr>
                    </a:p>
                  </a:txBody>
                  <a:tcPr marL="0" marR="0" anchor="ctr"/>
                </a:tc>
                <a:tc>
                  <a:txBody>
                    <a:bodyPr/>
                    <a:lstStyle/>
                    <a:p>
                      <a:pPr algn="ctr"/>
                      <a:r>
                        <a:rPr lang="en-GB" dirty="0" smtClean="0"/>
                        <a:t>~11%</a:t>
                      </a:r>
                      <a:endParaRPr lang="en-GB" dirty="0"/>
                    </a:p>
                  </a:txBody>
                  <a:tcPr marL="0" marR="0" anchor="ctr">
                    <a:solidFill>
                      <a:srgbClr val="FFFF00"/>
                    </a:solidFill>
                  </a:tcPr>
                </a:tc>
                <a:tc>
                  <a:txBody>
                    <a:bodyPr/>
                    <a:lstStyle/>
                    <a:p>
                      <a:pPr algn="ctr"/>
                      <a:r>
                        <a:rPr lang="en-GB" dirty="0" smtClean="0"/>
                        <a:t>~14%</a:t>
                      </a:r>
                      <a:endParaRPr lang="en-GB" dirty="0"/>
                    </a:p>
                  </a:txBody>
                  <a:tcPr marL="0" marR="0" anchor="ctr">
                    <a:solidFill>
                      <a:srgbClr val="FFCC00"/>
                    </a:solidFill>
                  </a:tcPr>
                </a:tc>
                <a:tc>
                  <a:txBody>
                    <a:bodyPr/>
                    <a:lstStyle/>
                    <a:p>
                      <a:pPr algn="ctr"/>
                      <a:r>
                        <a:rPr lang="en-GB" dirty="0" smtClean="0"/>
                        <a:t>~14%</a:t>
                      </a:r>
                      <a:endParaRPr lang="en-GB" dirty="0"/>
                    </a:p>
                  </a:txBody>
                  <a:tcPr marL="0" marR="0" anchor="ctr">
                    <a:solidFill>
                      <a:srgbClr val="FF9900"/>
                    </a:solidFill>
                  </a:tcPr>
                </a:tc>
                <a:tc>
                  <a:txBody>
                    <a:bodyPr/>
                    <a:lstStyle/>
                    <a:p>
                      <a:pPr algn="ctr"/>
                      <a:r>
                        <a:rPr lang="en-GB" dirty="0" smtClean="0"/>
                        <a:t>? (few %) ?</a:t>
                      </a:r>
                      <a:endParaRPr lang="en-GB" dirty="0"/>
                    </a:p>
                  </a:txBody>
                  <a:tcPr marL="0" marR="0" anchor="ctr">
                    <a:solidFill>
                      <a:srgbClr val="FF6600"/>
                    </a:solidFill>
                  </a:tcPr>
                </a:tc>
              </a:tr>
              <a:tr h="512495">
                <a:tc>
                  <a:txBody>
                    <a:bodyPr/>
                    <a:lstStyle/>
                    <a:p>
                      <a:pPr algn="ctr"/>
                      <a:r>
                        <a:rPr lang="en-GB" sz="1200" dirty="0" smtClean="0">
                          <a:solidFill>
                            <a:schemeClr val="tx1">
                              <a:lumMod val="50000"/>
                              <a:lumOff val="50000"/>
                            </a:schemeClr>
                          </a:solidFill>
                        </a:rPr>
                        <a:t>Time in Europe</a:t>
                      </a:r>
                      <a:endParaRPr lang="en-GB" sz="1200" b="0" dirty="0">
                        <a:solidFill>
                          <a:schemeClr val="tx1">
                            <a:lumMod val="50000"/>
                            <a:lumOff val="50000"/>
                          </a:schemeClr>
                        </a:solidFill>
                      </a:endParaRPr>
                    </a:p>
                  </a:txBody>
                  <a:tcPr marL="0" marR="0" anchor="ctr"/>
                </a:tc>
                <a:tc>
                  <a:txBody>
                    <a:bodyPr/>
                    <a:lstStyle/>
                    <a:p>
                      <a:pPr algn="ctr"/>
                      <a:r>
                        <a:rPr lang="en-GB" dirty="0" smtClean="0"/>
                        <a:t>≥50%</a:t>
                      </a:r>
                      <a:endParaRPr lang="en-GB" dirty="0"/>
                    </a:p>
                  </a:txBody>
                  <a:tcPr marL="0" marR="0" anchor="ctr">
                    <a:solidFill>
                      <a:srgbClr val="FFFF00"/>
                    </a:solidFill>
                  </a:tcPr>
                </a:tc>
                <a:tc>
                  <a:txBody>
                    <a:bodyPr/>
                    <a:lstStyle/>
                    <a:p>
                      <a:pPr algn="ctr"/>
                      <a:r>
                        <a:rPr lang="en-GB" altLang="ja-JP" dirty="0" smtClean="0"/>
                        <a:t>≥</a:t>
                      </a:r>
                      <a:r>
                        <a:rPr lang="en-GB" dirty="0" smtClean="0"/>
                        <a:t>50%</a:t>
                      </a:r>
                      <a:endParaRPr lang="en-GB" dirty="0"/>
                    </a:p>
                  </a:txBody>
                  <a:tcPr marL="0" marR="0" anchor="ctr">
                    <a:solidFill>
                      <a:srgbClr val="FFCC00"/>
                    </a:solidFill>
                  </a:tcPr>
                </a:tc>
                <a:tc>
                  <a:txBody>
                    <a:bodyPr/>
                    <a:lstStyle/>
                    <a:p>
                      <a:pPr algn="ctr"/>
                      <a:r>
                        <a:rPr lang="en-GB" altLang="ja-JP" dirty="0" smtClean="0"/>
                        <a:t>≥</a:t>
                      </a:r>
                      <a:r>
                        <a:rPr lang="en-GB" dirty="0" smtClean="0"/>
                        <a:t>50%</a:t>
                      </a:r>
                      <a:endParaRPr lang="en-GB" dirty="0"/>
                    </a:p>
                  </a:txBody>
                  <a:tcPr marL="0" marR="0" anchor="ctr">
                    <a:solidFill>
                      <a:srgbClr val="FF9900"/>
                    </a:solidFill>
                  </a:tcPr>
                </a:tc>
                <a:tc>
                  <a:txBody>
                    <a:bodyPr/>
                    <a:lstStyle/>
                    <a:p>
                      <a:pPr algn="ctr"/>
                      <a:r>
                        <a:rPr lang="en-GB" altLang="ja-JP" dirty="0" smtClean="0"/>
                        <a:t>≥</a:t>
                      </a:r>
                      <a:r>
                        <a:rPr lang="en-GB" dirty="0" smtClean="0"/>
                        <a:t>50%</a:t>
                      </a:r>
                      <a:endParaRPr lang="en-GB" dirty="0"/>
                    </a:p>
                  </a:txBody>
                  <a:tcPr marL="0" marR="0" anchor="ctr">
                    <a:solidFill>
                      <a:srgbClr val="FF6600"/>
                    </a:solidFill>
                  </a:tcPr>
                </a:tc>
              </a:tr>
              <a:tr h="444744">
                <a:tc>
                  <a:txBody>
                    <a:bodyPr/>
                    <a:lstStyle/>
                    <a:p>
                      <a:pPr algn="ctr"/>
                      <a:r>
                        <a:rPr lang="en-GB" sz="1200" dirty="0" smtClean="0">
                          <a:solidFill>
                            <a:schemeClr val="tx1">
                              <a:lumMod val="50000"/>
                              <a:lumOff val="50000"/>
                            </a:schemeClr>
                          </a:solidFill>
                        </a:rPr>
                        <a:t>Work ratio</a:t>
                      </a:r>
                      <a:endParaRPr lang="en-GB" sz="1200" b="0" dirty="0">
                        <a:solidFill>
                          <a:schemeClr val="tx1">
                            <a:lumMod val="50000"/>
                            <a:lumOff val="50000"/>
                          </a:schemeClr>
                        </a:solidFill>
                      </a:endParaRPr>
                    </a:p>
                  </a:txBody>
                  <a:tcPr marL="0" marR="0" anchor="ctr"/>
                </a:tc>
                <a:tc>
                  <a:txBody>
                    <a:bodyPr/>
                    <a:lstStyle/>
                    <a:p>
                      <a:pPr algn="ctr"/>
                      <a:r>
                        <a:rPr lang="en-GB" altLang="ja-JP" dirty="0" smtClean="0"/>
                        <a:t>≥</a:t>
                      </a:r>
                      <a:r>
                        <a:rPr lang="en-GB" dirty="0" smtClean="0"/>
                        <a:t>50%</a:t>
                      </a:r>
                      <a:endParaRPr lang="en-GB" dirty="0"/>
                    </a:p>
                  </a:txBody>
                  <a:tcPr marL="0" marR="0" anchor="ctr">
                    <a:solidFill>
                      <a:srgbClr val="FFFF00"/>
                    </a:solidFill>
                  </a:tcPr>
                </a:tc>
                <a:tc>
                  <a:txBody>
                    <a:bodyPr/>
                    <a:lstStyle/>
                    <a:p>
                      <a:pPr algn="ctr"/>
                      <a:r>
                        <a:rPr lang="en-GB" altLang="ja-JP" dirty="0" smtClean="0"/>
                        <a:t>≥</a:t>
                      </a:r>
                      <a:r>
                        <a:rPr lang="en-GB" dirty="0" smtClean="0"/>
                        <a:t>40%</a:t>
                      </a:r>
                      <a:endParaRPr lang="en-GB" dirty="0"/>
                    </a:p>
                  </a:txBody>
                  <a:tcPr marL="0" marR="0" anchor="ctr">
                    <a:solidFill>
                      <a:srgbClr val="FFCC00"/>
                    </a:solidFill>
                  </a:tcPr>
                </a:tc>
                <a:tc>
                  <a:txBody>
                    <a:bodyPr/>
                    <a:lstStyle/>
                    <a:p>
                      <a:pPr algn="ctr"/>
                      <a:r>
                        <a:rPr lang="en-GB" altLang="ja-JP" dirty="0" smtClean="0"/>
                        <a:t>≥</a:t>
                      </a:r>
                      <a:r>
                        <a:rPr lang="en-GB" dirty="0" smtClean="0"/>
                        <a:t>30%</a:t>
                      </a:r>
                      <a:endParaRPr lang="en-GB" dirty="0"/>
                    </a:p>
                  </a:txBody>
                  <a:tcPr marL="0" marR="0" anchor="ctr">
                    <a:solidFill>
                      <a:srgbClr val="FF9900"/>
                    </a:solidFill>
                  </a:tcPr>
                </a:tc>
                <a:tc>
                  <a:txBody>
                    <a:bodyPr/>
                    <a:lstStyle/>
                    <a:p>
                      <a:pPr algn="ctr"/>
                      <a:r>
                        <a:rPr lang="en-GB" altLang="ja-JP" dirty="0" smtClean="0"/>
                        <a:t>≥</a:t>
                      </a:r>
                      <a:r>
                        <a:rPr lang="en-GB" dirty="0" smtClean="0"/>
                        <a:t>30%</a:t>
                      </a:r>
                      <a:endParaRPr lang="en-GB" dirty="0"/>
                    </a:p>
                  </a:txBody>
                  <a:tcPr marL="0" marR="0" anchor="ctr">
                    <a:solidFill>
                      <a:srgbClr val="FF6600"/>
                    </a:solidFill>
                  </a:tcPr>
                </a:tc>
              </a:tr>
              <a:tr h="444744">
                <a:tc>
                  <a:txBody>
                    <a:bodyPr/>
                    <a:lstStyle/>
                    <a:p>
                      <a:pPr algn="ctr"/>
                      <a:r>
                        <a:rPr lang="en-GB" sz="1200" b="1" dirty="0" smtClean="0">
                          <a:solidFill>
                            <a:schemeClr val="tx1">
                              <a:lumMod val="50000"/>
                              <a:lumOff val="50000"/>
                            </a:schemeClr>
                          </a:solidFill>
                        </a:rPr>
                        <a:t>Deadline</a:t>
                      </a:r>
                      <a:endParaRPr lang="en-GB" sz="1200" b="1" dirty="0">
                        <a:solidFill>
                          <a:schemeClr val="tx1">
                            <a:lumMod val="50000"/>
                            <a:lumOff val="50000"/>
                          </a:schemeClr>
                        </a:solidFill>
                      </a:endParaRPr>
                    </a:p>
                  </a:txBody>
                  <a:tcPr marL="0" marR="0" anchor="ctr"/>
                </a:tc>
                <a:tc>
                  <a:txBody>
                    <a:bodyPr/>
                    <a:lstStyle/>
                    <a:p>
                      <a:pPr algn="ctr"/>
                      <a:r>
                        <a:rPr lang="en-GB" b="1" dirty="0" smtClean="0"/>
                        <a:t>~ Oct</a:t>
                      </a:r>
                      <a:r>
                        <a:rPr lang="en-GB" b="1" baseline="0" dirty="0" smtClean="0"/>
                        <a:t> 2019</a:t>
                      </a:r>
                      <a:endParaRPr lang="en-GB" b="1" dirty="0"/>
                    </a:p>
                  </a:txBody>
                  <a:tcPr marL="0" marR="0" anchor="ctr">
                    <a:solidFill>
                      <a:srgbClr val="FFFF00"/>
                    </a:solidFill>
                  </a:tcPr>
                </a:tc>
                <a:tc>
                  <a:txBody>
                    <a:bodyPr/>
                    <a:lstStyle/>
                    <a:p>
                      <a:pPr algn="ctr"/>
                      <a:r>
                        <a:rPr lang="en-GB" b="1" dirty="0" smtClean="0"/>
                        <a:t>~ Feb 2020</a:t>
                      </a:r>
                      <a:endParaRPr lang="en-GB" b="1" dirty="0"/>
                    </a:p>
                  </a:txBody>
                  <a:tcPr marL="0" marR="0" anchor="ctr">
                    <a:solidFill>
                      <a:srgbClr val="FFCC00"/>
                    </a:solidFill>
                  </a:tcPr>
                </a:tc>
                <a:tc>
                  <a:txBody>
                    <a:bodyPr/>
                    <a:lstStyle/>
                    <a:p>
                      <a:pPr algn="ctr"/>
                      <a:r>
                        <a:rPr lang="en-GB" b="1" dirty="0" smtClean="0"/>
                        <a:t>29 Aug 2019</a:t>
                      </a:r>
                      <a:endParaRPr lang="en-GB" b="1" dirty="0"/>
                    </a:p>
                  </a:txBody>
                  <a:tcPr marL="0" marR="0" anchor="ctr">
                    <a:solidFill>
                      <a:srgbClr val="FF9900"/>
                    </a:solidFill>
                  </a:tcPr>
                </a:tc>
                <a:tc>
                  <a:txBody>
                    <a:bodyPr/>
                    <a:lstStyle/>
                    <a:p>
                      <a:pPr algn="ctr"/>
                      <a:r>
                        <a:rPr lang="en-GB" b="1" dirty="0" smtClean="0"/>
                        <a:t>~ Nov 2019</a:t>
                      </a:r>
                      <a:endParaRPr lang="en-GB" b="1" dirty="0"/>
                    </a:p>
                  </a:txBody>
                  <a:tcPr marL="0" marR="0" anchor="ctr">
                    <a:solidFill>
                      <a:srgbClr val="FF6600"/>
                    </a:solidFill>
                  </a:tcPr>
                </a:tc>
              </a:tr>
            </a:tbl>
          </a:graphicData>
        </a:graphic>
      </p:graphicFrame>
    </p:spTree>
    <p:extLst>
      <p:ext uri="{BB962C8B-B14F-4D97-AF65-F5344CB8AC3E}">
        <p14:creationId xmlns:p14="http://schemas.microsoft.com/office/powerpoint/2010/main" val="2870547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a:ln>
            <a:noFill/>
          </a:ln>
        </p:spPr>
        <p:txBody>
          <a:bodyPr>
            <a:normAutofit/>
          </a:bodyPr>
          <a:lstStyle/>
          <a:p>
            <a:pPr>
              <a:lnSpc>
                <a:spcPct val="150000"/>
              </a:lnSpc>
              <a:defRPr/>
            </a:pPr>
            <a:r>
              <a:rPr lang="en-US" dirty="0" smtClean="0"/>
              <a:t>Any Nationality</a:t>
            </a:r>
          </a:p>
          <a:p>
            <a:pPr>
              <a:lnSpc>
                <a:spcPct val="150000"/>
              </a:lnSpc>
              <a:defRPr/>
            </a:pPr>
            <a:endParaRPr lang="en-US" dirty="0"/>
          </a:p>
          <a:p>
            <a:pPr marL="57150">
              <a:defRPr/>
            </a:pPr>
            <a:r>
              <a:rPr lang="en-US" dirty="0" smtClean="0"/>
              <a:t>All: At least </a:t>
            </a:r>
            <a:r>
              <a:rPr lang="en-US" dirty="0">
                <a:solidFill>
                  <a:srgbClr val="0778A5"/>
                </a:solidFill>
              </a:rPr>
              <a:t>50%</a:t>
            </a:r>
            <a:r>
              <a:rPr lang="en-US" dirty="0" smtClean="0"/>
              <a:t> of working time in Europe</a:t>
            </a:r>
          </a:p>
          <a:p>
            <a:pPr marL="0" indent="0">
              <a:buNone/>
              <a:defRPr/>
            </a:pPr>
            <a:endParaRPr lang="en-US" dirty="0"/>
          </a:p>
          <a:p>
            <a:pPr>
              <a:buFont typeface="Wingdings"/>
              <a:buChar char="à"/>
              <a:defRPr/>
            </a:pPr>
            <a:r>
              <a:rPr lang="en-US" dirty="0" smtClean="0">
                <a:sym typeface="Wingdings" panose="05000000000000000000" pitchFamily="2" charset="2"/>
              </a:rPr>
              <a:t>Work contract with a European Institution </a:t>
            </a:r>
          </a:p>
          <a:p>
            <a:pPr marL="0" indent="0">
              <a:buNone/>
              <a:defRPr/>
            </a:pPr>
            <a:r>
              <a:rPr lang="en-US" dirty="0">
                <a:sym typeface="Wingdings" panose="05000000000000000000" pitchFamily="2" charset="2"/>
              </a:rPr>
              <a:t>	</a:t>
            </a:r>
            <a:r>
              <a:rPr lang="en-US" dirty="0" smtClean="0">
                <a:sym typeface="Wingdings" panose="05000000000000000000" pitchFamily="2" charset="2"/>
              </a:rPr>
              <a:t>latest at the first day of the project </a:t>
            </a:r>
            <a:endParaRPr lang="en-US" dirty="0"/>
          </a:p>
          <a:p>
            <a:endParaRPr lang="de-DE" dirty="0"/>
          </a:p>
        </p:txBody>
      </p:sp>
      <p:sp>
        <p:nvSpPr>
          <p:cNvPr id="5" name="Textplatzhalter 1"/>
          <p:cNvSpPr>
            <a:spLocks noGrp="1"/>
          </p:cNvSpPr>
          <p:nvPr>
            <p:ph type="title"/>
          </p:nvPr>
        </p:nvSpPr>
        <p:spPr>
          <a:prstGeom prst="rect">
            <a:avLst/>
          </a:prstGeom>
        </p:spPr>
        <p:txBody>
          <a:bodyPr/>
          <a:lstStyle/>
          <a:p>
            <a:r>
              <a:rPr lang="en-GB" dirty="0" smtClean="0">
                <a:latin typeface="BundesSerif Office Regular"/>
              </a:rPr>
              <a:t>Profile </a:t>
            </a:r>
            <a:r>
              <a:rPr lang="en-GB" dirty="0">
                <a:latin typeface="BundesSerif Office Regular"/>
              </a:rPr>
              <a:t>of </a:t>
            </a:r>
            <a:r>
              <a:rPr lang="en-GB" dirty="0" smtClean="0">
                <a:latin typeface="BundesSerif Office Regular"/>
              </a:rPr>
              <a:t>Principal </a:t>
            </a:r>
            <a:r>
              <a:rPr lang="en-GB" dirty="0">
                <a:latin typeface="BundesSerif Office Regular"/>
              </a:rPr>
              <a:t>Investigator (PI)</a:t>
            </a:r>
            <a:endParaRPr lang="de-DE" dirty="0">
              <a:latin typeface="BundesSerif Office Regular"/>
            </a:endParaRPr>
          </a:p>
        </p:txBody>
      </p:sp>
      <p:pic>
        <p:nvPicPr>
          <p:cNvPr id="4" name="Picture 3" descr="\\intra.dlr.de\PT-ID\OE\OE-80\EUB\EUB_Folien\Bilder_fuer_Praesentationen\Icons\Icon_blau_Wi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121" y="2641695"/>
            <a:ext cx="1872000" cy="18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a:ln>
            <a:solidFill>
              <a:schemeClr val="accent1"/>
            </a:solidFill>
          </a:ln>
        </p:spPr>
        <p:txBody>
          <a:bodyPr>
            <a:normAutofit/>
          </a:bodyPr>
          <a:lstStyle/>
          <a:p>
            <a:pPr>
              <a:lnSpc>
                <a:spcPct val="150000"/>
              </a:lnSpc>
              <a:defRPr/>
            </a:pPr>
            <a:r>
              <a:rPr lang="en-US" b="1" dirty="0"/>
              <a:t>Soft (peer-review evaluation)</a:t>
            </a:r>
          </a:p>
          <a:p>
            <a:pPr lvl="2">
              <a:buFont typeface="Arial" panose="020B0604020202020204" pitchFamily="34" charset="0"/>
              <a:buChar char="•"/>
              <a:defRPr/>
            </a:pPr>
            <a:r>
              <a:rPr lang="en-US" dirty="0"/>
              <a:t>Promising Track Record </a:t>
            </a:r>
          </a:p>
          <a:p>
            <a:pPr lvl="2">
              <a:buFont typeface="Arial" panose="020B0604020202020204" pitchFamily="34" charset="0"/>
              <a:buChar char="•"/>
              <a:defRPr/>
            </a:pPr>
            <a:r>
              <a:rPr lang="en-US" dirty="0"/>
              <a:t>At least one (Starting) or several (Consolidator) important publications without PhD supervisor</a:t>
            </a:r>
          </a:p>
          <a:p>
            <a:pPr lvl="1">
              <a:buFont typeface="Symbol" panose="05050102010706020507" pitchFamily="18" charset="2"/>
              <a:buChar char="-"/>
              <a:defRPr/>
            </a:pPr>
            <a:endParaRPr lang="en-US" dirty="0"/>
          </a:p>
          <a:p>
            <a:pPr marL="57150">
              <a:defRPr/>
            </a:pPr>
            <a:r>
              <a:rPr lang="en-US" dirty="0" smtClean="0"/>
              <a:t>Starting: </a:t>
            </a:r>
            <a:r>
              <a:rPr lang="en-US" dirty="0"/>
              <a:t>At least </a:t>
            </a:r>
            <a:r>
              <a:rPr lang="en-US" dirty="0">
                <a:solidFill>
                  <a:srgbClr val="0778A5"/>
                </a:solidFill>
              </a:rPr>
              <a:t>50%</a:t>
            </a:r>
            <a:r>
              <a:rPr lang="en-US" dirty="0"/>
              <a:t> of working time on the ERC project </a:t>
            </a:r>
          </a:p>
          <a:p>
            <a:pPr marL="57150">
              <a:defRPr/>
            </a:pPr>
            <a:r>
              <a:rPr lang="en-US" dirty="0" smtClean="0"/>
              <a:t>Consolidator: </a:t>
            </a:r>
            <a:r>
              <a:rPr lang="en-US" dirty="0"/>
              <a:t>At least </a:t>
            </a:r>
            <a:r>
              <a:rPr lang="en-US" dirty="0">
                <a:solidFill>
                  <a:srgbClr val="0778A5"/>
                </a:solidFill>
              </a:rPr>
              <a:t>40% </a:t>
            </a:r>
            <a:r>
              <a:rPr lang="en-US" dirty="0"/>
              <a:t>of working time on the ERC project </a:t>
            </a:r>
            <a:endParaRPr lang="en-US" dirty="0" smtClean="0"/>
          </a:p>
          <a:p>
            <a:pPr marL="57150">
              <a:defRPr/>
            </a:pPr>
            <a:r>
              <a:rPr lang="en-US" dirty="0" smtClean="0"/>
              <a:t>Advanced: </a:t>
            </a:r>
            <a:r>
              <a:rPr lang="en-US" dirty="0"/>
              <a:t>At least </a:t>
            </a:r>
            <a:r>
              <a:rPr lang="en-US" dirty="0" smtClean="0">
                <a:solidFill>
                  <a:srgbClr val="0778A5"/>
                </a:solidFill>
              </a:rPr>
              <a:t>30</a:t>
            </a:r>
            <a:r>
              <a:rPr lang="en-US" dirty="0">
                <a:solidFill>
                  <a:srgbClr val="0778A5"/>
                </a:solidFill>
              </a:rPr>
              <a:t>% </a:t>
            </a:r>
            <a:r>
              <a:rPr lang="en-US" dirty="0"/>
              <a:t>of working time on the ERC project</a:t>
            </a:r>
            <a:r>
              <a:rPr lang="en-US" b="1" dirty="0"/>
              <a:t> </a:t>
            </a:r>
            <a:endParaRPr lang="en-US" b="1" dirty="0" smtClean="0"/>
          </a:p>
          <a:p>
            <a:pPr marL="0" indent="0">
              <a:buNone/>
              <a:defRPr/>
            </a:pPr>
            <a:r>
              <a:rPr lang="en-US" b="1" dirty="0" smtClean="0"/>
              <a:t>---------------------------</a:t>
            </a:r>
            <a:endParaRPr lang="en-US" b="1" dirty="0"/>
          </a:p>
          <a:p>
            <a:pPr marL="57150">
              <a:defRPr/>
            </a:pPr>
            <a:r>
              <a:rPr lang="en-US" b="1" dirty="0" smtClean="0"/>
              <a:t>All: At least </a:t>
            </a:r>
            <a:r>
              <a:rPr lang="en-US" b="1" dirty="0">
                <a:solidFill>
                  <a:srgbClr val="0778A5"/>
                </a:solidFill>
              </a:rPr>
              <a:t>50%</a:t>
            </a:r>
            <a:r>
              <a:rPr lang="en-US" b="1" dirty="0" smtClean="0"/>
              <a:t> of working time in Europe</a:t>
            </a:r>
            <a:endParaRPr lang="en-US" b="1" dirty="0"/>
          </a:p>
          <a:p>
            <a:endParaRPr lang="de-DE" dirty="0"/>
          </a:p>
        </p:txBody>
      </p:sp>
      <p:sp>
        <p:nvSpPr>
          <p:cNvPr id="5" name="Textplatzhalter 1"/>
          <p:cNvSpPr>
            <a:spLocks noGrp="1"/>
          </p:cNvSpPr>
          <p:nvPr>
            <p:ph type="title"/>
          </p:nvPr>
        </p:nvSpPr>
        <p:spPr>
          <a:prstGeom prst="rect">
            <a:avLst/>
          </a:prstGeom>
        </p:spPr>
        <p:txBody>
          <a:bodyPr/>
          <a:lstStyle/>
          <a:p>
            <a:r>
              <a:rPr lang="en-GB" dirty="0" smtClean="0">
                <a:latin typeface="BundesSerif Office Regular"/>
              </a:rPr>
              <a:t>Profile </a:t>
            </a:r>
            <a:r>
              <a:rPr lang="en-GB" dirty="0">
                <a:latin typeface="BundesSerif Office Regular"/>
              </a:rPr>
              <a:t>of Principle Investigator (PI)</a:t>
            </a:r>
            <a:endParaRPr lang="de-DE" dirty="0">
              <a:latin typeface="BundesSerif Office Regular"/>
            </a:endParaRPr>
          </a:p>
        </p:txBody>
      </p:sp>
    </p:spTree>
    <p:extLst>
      <p:ext uri="{BB962C8B-B14F-4D97-AF65-F5344CB8AC3E}">
        <p14:creationId xmlns:p14="http://schemas.microsoft.com/office/powerpoint/2010/main" val="2928702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a:ln>
            <a:solidFill>
              <a:schemeClr val="accent1"/>
            </a:solidFill>
          </a:ln>
        </p:spPr>
        <p:txBody>
          <a:bodyPr>
            <a:normAutofit fontScale="70000" lnSpcReduction="20000"/>
          </a:bodyPr>
          <a:lstStyle/>
          <a:p>
            <a:pPr>
              <a:lnSpc>
                <a:spcPct val="150000"/>
              </a:lnSpc>
            </a:pPr>
            <a:r>
              <a:rPr lang="en-US" altLang="ja-JP" dirty="0" smtClean="0"/>
              <a:t>Evaluators are </a:t>
            </a:r>
            <a:r>
              <a:rPr lang="en-US" altLang="ja-JP" dirty="0" err="1" smtClean="0"/>
              <a:t>sensitised</a:t>
            </a:r>
            <a:r>
              <a:rPr lang="en-US" altLang="ja-JP" dirty="0" smtClean="0"/>
              <a:t> to take into account the specific research domain and CV of the researcher. </a:t>
            </a:r>
          </a:p>
          <a:p>
            <a:pPr>
              <a:lnSpc>
                <a:spcPct val="150000"/>
              </a:lnSpc>
            </a:pPr>
            <a:r>
              <a:rPr lang="en-US" altLang="ja-JP" dirty="0" smtClean="0"/>
              <a:t>Starting Grant applicants should have at least one; and Consolidator Grant applicants more than one important publication without their PhD supervisor. </a:t>
            </a:r>
          </a:p>
          <a:p>
            <a:pPr>
              <a:lnSpc>
                <a:spcPct val="150000"/>
              </a:lnSpc>
            </a:pPr>
            <a:r>
              <a:rPr lang="en-US" altLang="ja-JP" dirty="0" smtClean="0"/>
              <a:t>Publications as first author in high-ranking international journals, (translated) monographs, conference presentations or (inter)national prizes and awards.</a:t>
            </a:r>
          </a:p>
          <a:p>
            <a:pPr>
              <a:lnSpc>
                <a:spcPct val="150000"/>
              </a:lnSpc>
            </a:pPr>
            <a:r>
              <a:rPr lang="en-US" altLang="ja-JP" b="1" dirty="0" smtClean="0"/>
              <a:t>(Soft criteria with no specific details in the official documents, different for all fields, no knock-out criteria)</a:t>
            </a:r>
          </a:p>
          <a:p>
            <a:pPr>
              <a:lnSpc>
                <a:spcPct val="150000"/>
              </a:lnSpc>
            </a:pPr>
            <a:r>
              <a:rPr lang="en-US" altLang="ja-JP" dirty="0" smtClean="0"/>
              <a:t>The ERC funding is granted to the individual person and thus asks for a considerable contribution of the PI. The ERC is looking for active researchers, who not only lead the project but are also involved in research to a considerable amount. The proposal should state that the future ERC project will be the main interest of the PI in the coming years. </a:t>
            </a:r>
            <a:endParaRPr lang="de-DE" altLang="ja-JP" dirty="0" smtClean="0"/>
          </a:p>
          <a:p>
            <a:endParaRPr lang="de-DE" altLang="ja-JP" dirty="0" smtClean="0"/>
          </a:p>
          <a:p>
            <a:endParaRPr lang="de-DE" dirty="0"/>
          </a:p>
        </p:txBody>
      </p:sp>
      <p:sp>
        <p:nvSpPr>
          <p:cNvPr id="5" name="Textplatzhalter 1"/>
          <p:cNvSpPr>
            <a:spLocks noGrp="1"/>
          </p:cNvSpPr>
          <p:nvPr>
            <p:ph type="title"/>
          </p:nvPr>
        </p:nvSpPr>
        <p:spPr>
          <a:xfrm>
            <a:off x="755526" y="1160059"/>
            <a:ext cx="8388473" cy="965493"/>
          </a:xfrm>
          <a:prstGeom prst="rect">
            <a:avLst/>
          </a:prstGeom>
        </p:spPr>
        <p:txBody>
          <a:bodyPr/>
          <a:lstStyle/>
          <a:p>
            <a:r>
              <a:rPr lang="en-GB" dirty="0" smtClean="0">
                <a:latin typeface="BundesSerif Office Regular"/>
              </a:rPr>
              <a:t>Profile </a:t>
            </a:r>
            <a:r>
              <a:rPr lang="en-GB" dirty="0">
                <a:latin typeface="BundesSerif Office Regular"/>
              </a:rPr>
              <a:t>of Principle Investigator (PI</a:t>
            </a:r>
            <a:r>
              <a:rPr lang="en-GB" dirty="0" smtClean="0">
                <a:latin typeface="BundesSerif Office Regular"/>
              </a:rPr>
              <a:t>): </a:t>
            </a:r>
            <a:br>
              <a:rPr lang="en-GB" dirty="0" smtClean="0">
                <a:latin typeface="BundesSerif Office Regular"/>
              </a:rPr>
            </a:br>
            <a:r>
              <a:rPr lang="en-GB" dirty="0" smtClean="0">
                <a:latin typeface="BundesSerif Office Regular"/>
              </a:rPr>
              <a:t>Evaluation benchmarks</a:t>
            </a:r>
            <a:endParaRPr lang="de-DE" dirty="0">
              <a:latin typeface="BundesSerif Office Regular"/>
            </a:endParaRPr>
          </a:p>
        </p:txBody>
      </p:sp>
    </p:spTree>
    <p:extLst>
      <p:ext uri="{BB962C8B-B14F-4D97-AF65-F5344CB8AC3E}">
        <p14:creationId xmlns:p14="http://schemas.microsoft.com/office/powerpoint/2010/main" val="2928702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p:txBody>
          <a:bodyPr/>
          <a:lstStyle/>
          <a:p>
            <a:pPr>
              <a:defRPr/>
            </a:pPr>
            <a:r>
              <a:rPr lang="de-DE" dirty="0"/>
              <a:t>All </a:t>
            </a:r>
            <a:r>
              <a:rPr lang="de-DE" dirty="0" err="1"/>
              <a:t>fields</a:t>
            </a:r>
            <a:r>
              <a:rPr lang="de-DE" dirty="0"/>
              <a:t> </a:t>
            </a:r>
            <a:r>
              <a:rPr lang="de-DE" dirty="0" err="1"/>
              <a:t>of</a:t>
            </a:r>
            <a:r>
              <a:rPr lang="de-DE" dirty="0"/>
              <a:t> </a:t>
            </a:r>
            <a:r>
              <a:rPr lang="de-DE" dirty="0" err="1"/>
              <a:t>science</a:t>
            </a:r>
            <a:r>
              <a:rPr lang="de-DE" dirty="0"/>
              <a:t>, all </a:t>
            </a:r>
            <a:r>
              <a:rPr lang="de-DE" dirty="0" err="1"/>
              <a:t>topics</a:t>
            </a:r>
            <a:endParaRPr lang="de-DE" dirty="0"/>
          </a:p>
          <a:p>
            <a:pPr>
              <a:defRPr/>
            </a:pPr>
            <a:endParaRPr lang="de-DE" dirty="0"/>
          </a:p>
          <a:p>
            <a:pPr>
              <a:defRPr/>
            </a:pPr>
            <a:endParaRPr lang="de-DE" dirty="0"/>
          </a:p>
          <a:p>
            <a:pPr>
              <a:defRPr/>
            </a:pPr>
            <a:r>
              <a:rPr lang="de-DE" dirty="0"/>
              <a:t>3 </a:t>
            </a:r>
            <a:r>
              <a:rPr lang="de-DE" dirty="0" err="1"/>
              <a:t>scientific</a:t>
            </a:r>
            <a:r>
              <a:rPr lang="de-DE" dirty="0"/>
              <a:t> </a:t>
            </a:r>
            <a:r>
              <a:rPr lang="de-DE" dirty="0" err="1"/>
              <a:t>domains</a:t>
            </a:r>
            <a:r>
              <a:rPr lang="de-DE" dirty="0"/>
              <a:t>:</a:t>
            </a:r>
          </a:p>
          <a:p>
            <a:pPr>
              <a:defRPr/>
            </a:pPr>
            <a:endParaRPr lang="de-DE" dirty="0"/>
          </a:p>
          <a:p>
            <a:pPr lvl="2">
              <a:defRPr/>
            </a:pPr>
            <a:r>
              <a:rPr lang="de-DE" dirty="0"/>
              <a:t> </a:t>
            </a:r>
            <a:r>
              <a:rPr lang="de-DE" dirty="0" err="1"/>
              <a:t>Physical</a:t>
            </a:r>
            <a:r>
              <a:rPr lang="de-DE" dirty="0"/>
              <a:t> </a:t>
            </a:r>
            <a:r>
              <a:rPr lang="de-DE" dirty="0" err="1"/>
              <a:t>Sciences</a:t>
            </a:r>
            <a:r>
              <a:rPr lang="de-DE" dirty="0"/>
              <a:t> &amp; Engineering (PE) </a:t>
            </a:r>
          </a:p>
          <a:p>
            <a:pPr lvl="2">
              <a:defRPr/>
            </a:pPr>
            <a:r>
              <a:rPr lang="de-DE" dirty="0"/>
              <a:t> Life </a:t>
            </a:r>
            <a:r>
              <a:rPr lang="de-DE" dirty="0" err="1"/>
              <a:t>Sciences</a:t>
            </a:r>
            <a:r>
              <a:rPr lang="de-DE" dirty="0"/>
              <a:t> (LS)  </a:t>
            </a:r>
          </a:p>
          <a:p>
            <a:pPr lvl="2">
              <a:defRPr/>
            </a:pPr>
            <a:r>
              <a:rPr lang="de-DE" dirty="0"/>
              <a:t> </a:t>
            </a:r>
            <a:r>
              <a:rPr lang="de-DE" dirty="0" err="1"/>
              <a:t>Social</a:t>
            </a:r>
            <a:r>
              <a:rPr lang="de-DE" dirty="0"/>
              <a:t> </a:t>
            </a:r>
            <a:r>
              <a:rPr lang="de-DE" dirty="0" err="1"/>
              <a:t>Sciences</a:t>
            </a:r>
            <a:r>
              <a:rPr lang="de-DE" dirty="0"/>
              <a:t> </a:t>
            </a:r>
            <a:r>
              <a:rPr lang="de-DE" dirty="0" err="1"/>
              <a:t>and</a:t>
            </a:r>
            <a:r>
              <a:rPr lang="de-DE" dirty="0"/>
              <a:t> </a:t>
            </a:r>
            <a:r>
              <a:rPr lang="de-DE" dirty="0" err="1"/>
              <a:t>Humanities</a:t>
            </a:r>
            <a:r>
              <a:rPr lang="de-DE" dirty="0"/>
              <a:t> (SH)</a:t>
            </a:r>
          </a:p>
          <a:p>
            <a:pPr marL="914400" lvl="2" indent="0">
              <a:buNone/>
              <a:defRPr/>
            </a:pPr>
            <a:r>
              <a:rPr lang="de-DE" dirty="0"/>
              <a:t> </a:t>
            </a:r>
          </a:p>
          <a:p>
            <a:endParaRPr lang="de-DE" dirty="0"/>
          </a:p>
        </p:txBody>
      </p:sp>
      <p:sp>
        <p:nvSpPr>
          <p:cNvPr id="6" name="Rectangle 3"/>
          <p:cNvSpPr>
            <a:spLocks noGrp="1" noChangeArrowheads="1"/>
          </p:cNvSpPr>
          <p:nvPr>
            <p:ph type="title"/>
          </p:nvPr>
        </p:nvSpPr>
        <p:spPr>
          <a:prstGeom prst="rect">
            <a:avLst/>
          </a:prstGeom>
        </p:spPr>
        <p:txBody>
          <a:bodyPr>
            <a:normAutofit fontScale="92500"/>
          </a:bodyPr>
          <a:lstStyle/>
          <a:p>
            <a:pPr>
              <a:defRPr/>
            </a:pPr>
            <a:r>
              <a:rPr lang="en-US" dirty="0"/>
              <a:t>Bottom-Up</a:t>
            </a:r>
            <a:endParaRPr lang="de-DE" dirty="0" smtClean="0"/>
          </a:p>
        </p:txBody>
      </p:sp>
      <p:pic>
        <p:nvPicPr>
          <p:cNvPr id="20482" name="Picture 2" descr="\\intra.dlr.de\PT-ID\OE\OE-80\EUB\EUB_Folien\Bilder_fuer_Praesentationen\120482346.jpg"/>
          <p:cNvPicPr>
            <a:picLocks noChangeAspect="1" noChangeArrowheads="1"/>
          </p:cNvPicPr>
          <p:nvPr/>
        </p:nvPicPr>
        <p:blipFill rotWithShape="1">
          <a:blip r:embed="rId2">
            <a:extLst>
              <a:ext uri="{28A0092B-C50C-407E-A947-70E740481C1C}">
                <a14:useLocalDpi xmlns:a14="http://schemas.microsoft.com/office/drawing/2010/main" val="0"/>
              </a:ext>
            </a:extLst>
          </a:blip>
          <a:srcRect t="19541"/>
          <a:stretch/>
        </p:blipFill>
        <p:spPr bwMode="auto">
          <a:xfrm>
            <a:off x="6650724" y="1593289"/>
            <a:ext cx="1980000" cy="238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629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is</a:t>
            </a:r>
            <a:r>
              <a:rPr lang="de-DE" dirty="0" smtClean="0"/>
              <a:t> </a:t>
            </a:r>
            <a:r>
              <a:rPr lang="de-DE" dirty="0" err="1" smtClean="0"/>
              <a:t>most</a:t>
            </a:r>
            <a:r>
              <a:rPr lang="de-DE" dirty="0" smtClean="0"/>
              <a:t> </a:t>
            </a:r>
            <a:r>
              <a:rPr lang="de-DE" dirty="0" err="1" smtClean="0"/>
              <a:t>important</a:t>
            </a:r>
            <a:r>
              <a:rPr lang="de-DE" dirty="0" smtClean="0"/>
              <a:t> </a:t>
            </a:r>
            <a:r>
              <a:rPr lang="de-DE" dirty="0" err="1" smtClean="0"/>
              <a:t>for</a:t>
            </a:r>
            <a:r>
              <a:rPr lang="de-DE" dirty="0" smtClean="0"/>
              <a:t> </a:t>
            </a:r>
            <a:r>
              <a:rPr lang="de-DE" dirty="0" err="1" smtClean="0"/>
              <a:t>your</a:t>
            </a:r>
            <a:r>
              <a:rPr lang="de-DE" dirty="0" smtClean="0"/>
              <a:t> </a:t>
            </a:r>
            <a:r>
              <a:rPr lang="de-DE" dirty="0" err="1" smtClean="0"/>
              <a:t>proposal</a:t>
            </a:r>
            <a:r>
              <a:rPr lang="de-DE" dirty="0" smtClean="0"/>
              <a:t>? </a:t>
            </a:r>
            <a:endParaRPr lang="de-DE" dirty="0"/>
          </a:p>
        </p:txBody>
      </p:sp>
      <p:pic>
        <p:nvPicPr>
          <p:cNvPr id="2050" name="Picture 2" descr="\\intra.dlr.de\PT-ID\OE\OE-80\EUB\EUB_Folien\Bilder_fuer_Praesentationen\Icons\Icon_Id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124" y="246427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3152632" y="5763680"/>
            <a:ext cx="2647666" cy="400110"/>
          </a:xfrm>
          <a:prstGeom prst="rect">
            <a:avLst/>
          </a:prstGeom>
          <a:noFill/>
        </p:spPr>
        <p:txBody>
          <a:bodyPr wrap="square" rtlCol="0">
            <a:spAutoFit/>
          </a:bodyPr>
          <a:lstStyle/>
          <a:p>
            <a:pPr algn="ctr"/>
            <a:r>
              <a:rPr lang="de-DE" sz="2000" dirty="0" err="1" smtClean="0">
                <a:latin typeface="BundesSans Office Regular"/>
              </a:rPr>
              <a:t>Your</a:t>
            </a:r>
            <a:r>
              <a:rPr lang="de-DE" sz="2000" dirty="0" smtClean="0">
                <a:latin typeface="BundesSans Office Regular"/>
              </a:rPr>
              <a:t> </a:t>
            </a:r>
            <a:r>
              <a:rPr lang="de-DE" sz="2000" dirty="0" err="1" smtClean="0">
                <a:latin typeface="BundesSans Office Regular"/>
              </a:rPr>
              <a:t>idea</a:t>
            </a:r>
            <a:r>
              <a:rPr lang="de-DE" sz="2000" dirty="0" smtClean="0">
                <a:latin typeface="BundesSans Office Regular"/>
              </a:rPr>
              <a:t>! </a:t>
            </a:r>
            <a:endParaRPr lang="de-DE" sz="2000" dirty="0">
              <a:latin typeface="BundesSans Office Regular"/>
            </a:endParaRPr>
          </a:p>
        </p:txBody>
      </p:sp>
    </p:spTree>
    <p:extLst>
      <p:ext uri="{BB962C8B-B14F-4D97-AF65-F5344CB8AC3E}">
        <p14:creationId xmlns:p14="http://schemas.microsoft.com/office/powerpoint/2010/main" val="416453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55526" y="1372314"/>
            <a:ext cx="8183757" cy="533400"/>
          </a:xfrm>
        </p:spPr>
        <p:txBody>
          <a:bodyPr/>
          <a:lstStyle/>
          <a:p>
            <a:r>
              <a:rPr lang="en-US" dirty="0"/>
              <a:t>Exercise: Key Questions on your </a:t>
            </a:r>
            <a:r>
              <a:rPr lang="en-US" dirty="0" smtClean="0"/>
              <a:t>project </a:t>
            </a:r>
            <a:r>
              <a:rPr lang="en-US" dirty="0" smtClean="0"/>
              <a:t>(do it in 15</a:t>
            </a:r>
            <a:r>
              <a:rPr lang="en-US" dirty="0" smtClean="0"/>
              <a:t>’)</a:t>
            </a:r>
            <a:r>
              <a:rPr lang="de-DE" dirty="0"/>
              <a:t/>
            </a:r>
            <a:br>
              <a:rPr lang="de-DE" dirty="0"/>
            </a:br>
            <a:r>
              <a:rPr lang="de-DE" dirty="0" smtClean="0"/>
              <a:t/>
            </a:r>
            <a:br>
              <a:rPr lang="de-DE" dirty="0" smtClean="0"/>
            </a:br>
            <a:r>
              <a:rPr lang="de-DE" dirty="0"/>
              <a:t/>
            </a:r>
            <a:br>
              <a:rPr lang="de-DE" dirty="0"/>
            </a:br>
            <a:endParaRPr lang="de-DE" dirty="0"/>
          </a:p>
        </p:txBody>
      </p:sp>
      <p:sp>
        <p:nvSpPr>
          <p:cNvPr id="2" name="Textfeld 1"/>
          <p:cNvSpPr txBox="1"/>
          <p:nvPr/>
        </p:nvSpPr>
        <p:spPr>
          <a:xfrm>
            <a:off x="817719" y="1905714"/>
            <a:ext cx="7344816" cy="4401205"/>
          </a:xfrm>
          <a:prstGeom prst="rect">
            <a:avLst/>
          </a:prstGeom>
          <a:noFill/>
        </p:spPr>
        <p:txBody>
          <a:bodyPr wrap="square" rtlCol="0">
            <a:spAutoFit/>
          </a:bodyPr>
          <a:lstStyle/>
          <a:p>
            <a:pPr>
              <a:spcAft>
                <a:spcPts val="1200"/>
              </a:spcAft>
            </a:pPr>
            <a:r>
              <a:rPr lang="en-US" sz="2000" dirty="0" smtClean="0">
                <a:latin typeface="BundesSans Office Regular"/>
              </a:rPr>
              <a:t>Answer the following questions for yourself</a:t>
            </a:r>
          </a:p>
          <a:p>
            <a:pPr marL="457200" indent="-457200">
              <a:spcAft>
                <a:spcPts val="1200"/>
              </a:spcAft>
              <a:buFont typeface="+mj-lt"/>
              <a:buAutoNum type="arabicPeriod"/>
            </a:pPr>
            <a:r>
              <a:rPr lang="en-US" sz="2000" dirty="0" smtClean="0">
                <a:latin typeface="BundesSans Office Regular"/>
              </a:rPr>
              <a:t>Describe </a:t>
            </a:r>
            <a:r>
              <a:rPr lang="en-US" sz="2000" dirty="0">
                <a:latin typeface="BundesSans Office Regular"/>
              </a:rPr>
              <a:t>the idea of your research project as concise and comprehensive as possible. </a:t>
            </a:r>
          </a:p>
          <a:p>
            <a:pPr marL="457200" indent="-457200">
              <a:spcAft>
                <a:spcPts val="1200"/>
              </a:spcAft>
              <a:buFont typeface="+mj-lt"/>
              <a:buAutoNum type="arabicPeriod"/>
            </a:pPr>
            <a:r>
              <a:rPr lang="en-US" sz="2000" dirty="0" smtClean="0">
                <a:latin typeface="BundesSans Office Regular"/>
              </a:rPr>
              <a:t>Which </a:t>
            </a:r>
            <a:r>
              <a:rPr lang="en-US" sz="2000" dirty="0">
                <a:latin typeface="BundesSans Office Regular"/>
              </a:rPr>
              <a:t>major challenge/problem is going to be solved? </a:t>
            </a:r>
            <a:endParaRPr lang="de-DE" sz="2000" dirty="0">
              <a:latin typeface="BundesSans Office Regular"/>
            </a:endParaRPr>
          </a:p>
          <a:p>
            <a:pPr marL="457200" indent="-457200">
              <a:spcAft>
                <a:spcPts val="1200"/>
              </a:spcAft>
              <a:buFont typeface="+mj-lt"/>
              <a:buAutoNum type="arabicPeriod"/>
            </a:pPr>
            <a:r>
              <a:rPr lang="en-US" sz="2000" dirty="0">
                <a:latin typeface="BundesSans Office Regular"/>
              </a:rPr>
              <a:t>What are the ground-breaking/visionary aspects of your research project? </a:t>
            </a:r>
            <a:endParaRPr lang="de-DE" sz="2000" dirty="0">
              <a:latin typeface="BundesSans Office Regular"/>
            </a:endParaRPr>
          </a:p>
          <a:p>
            <a:pPr marL="457200" indent="-457200">
              <a:spcAft>
                <a:spcPts val="1200"/>
              </a:spcAft>
              <a:buFont typeface="+mj-lt"/>
              <a:buAutoNum type="arabicPeriod"/>
            </a:pPr>
            <a:r>
              <a:rPr lang="en-US" sz="2000" dirty="0">
                <a:latin typeface="BundesSans Office Regular"/>
              </a:rPr>
              <a:t>What would be the impact on your research field? </a:t>
            </a:r>
            <a:endParaRPr lang="de-DE" sz="2000" dirty="0">
              <a:latin typeface="BundesSans Office Regular"/>
            </a:endParaRPr>
          </a:p>
          <a:p>
            <a:pPr marL="457200" indent="-457200">
              <a:spcAft>
                <a:spcPts val="1200"/>
              </a:spcAft>
              <a:buFont typeface="+mj-lt"/>
              <a:buAutoNum type="arabicPeriod"/>
            </a:pPr>
            <a:r>
              <a:rPr lang="en-US" sz="2000" dirty="0">
                <a:latin typeface="BundesSans Office Regular"/>
              </a:rPr>
              <a:t>What makes you the right person to lead the project? (background, competitors) </a:t>
            </a:r>
            <a:endParaRPr lang="en-US" sz="2000" dirty="0" smtClean="0">
              <a:latin typeface="BundesSans Office Regular"/>
            </a:endParaRPr>
          </a:p>
          <a:p>
            <a:pPr marL="457200" indent="-457200">
              <a:spcAft>
                <a:spcPts val="1200"/>
              </a:spcAft>
              <a:buFont typeface="+mj-lt"/>
              <a:buAutoNum type="arabicPeriod"/>
            </a:pPr>
            <a:r>
              <a:rPr lang="en-US" sz="2000" dirty="0" smtClean="0">
                <a:latin typeface="BundesSans Office Regular"/>
              </a:rPr>
              <a:t>Keep </a:t>
            </a:r>
            <a:r>
              <a:rPr lang="en-US" sz="2000" dirty="0">
                <a:latin typeface="BundesSans Office Regular"/>
              </a:rPr>
              <a:t>it short and </a:t>
            </a:r>
            <a:r>
              <a:rPr lang="en-US" sz="2000" dirty="0" smtClean="0">
                <a:latin typeface="BundesSans Office Regular"/>
              </a:rPr>
              <a:t>simple</a:t>
            </a:r>
            <a:endParaRPr lang="en-US" sz="2000" dirty="0">
              <a:latin typeface="BundesSans Office Regular"/>
            </a:endParaRPr>
          </a:p>
        </p:txBody>
      </p:sp>
    </p:spTree>
    <p:extLst>
      <p:ext uri="{BB962C8B-B14F-4D97-AF65-F5344CB8AC3E}">
        <p14:creationId xmlns:p14="http://schemas.microsoft.com/office/powerpoint/2010/main" val="26491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p:txBody>
          <a:bodyPr>
            <a:noAutofit/>
          </a:bodyPr>
          <a:lstStyle/>
          <a:p>
            <a:pPr marL="342900" indent="-342900">
              <a:spcBef>
                <a:spcPts val="1200"/>
              </a:spcBef>
              <a:buFont typeface="Arial" panose="020B0604020202020204" pitchFamily="34" charset="0"/>
              <a:buChar char="•"/>
            </a:pPr>
            <a:r>
              <a:rPr lang="en-GB" dirty="0" smtClean="0"/>
              <a:t>“Propose a project that comes from your heart”</a:t>
            </a:r>
            <a:endParaRPr lang="de-DE" dirty="0" smtClean="0"/>
          </a:p>
          <a:p>
            <a:pPr marL="342900" indent="-342900">
              <a:spcBef>
                <a:spcPts val="1200"/>
              </a:spcBef>
              <a:buFont typeface="Arial" panose="020B0604020202020204" pitchFamily="34" charset="0"/>
              <a:buChar char="•"/>
            </a:pPr>
            <a:r>
              <a:rPr lang="en-GB" dirty="0" smtClean="0"/>
              <a:t>“Be excited about your project”</a:t>
            </a:r>
            <a:endParaRPr lang="de-DE" dirty="0" smtClean="0"/>
          </a:p>
          <a:p>
            <a:pPr marL="342900" indent="-342900">
              <a:spcBef>
                <a:spcPts val="1200"/>
              </a:spcBef>
              <a:buFont typeface="Arial" panose="020B0604020202020204" pitchFamily="34" charset="0"/>
              <a:buChar char="•"/>
            </a:pPr>
            <a:r>
              <a:rPr lang="de-DE" dirty="0" smtClean="0"/>
              <a:t>Creative, innovative, </a:t>
            </a:r>
            <a:r>
              <a:rPr lang="de-DE" dirty="0" err="1" smtClean="0"/>
              <a:t>feasible</a:t>
            </a:r>
            <a:endParaRPr lang="de-DE" dirty="0" smtClean="0"/>
          </a:p>
          <a:p>
            <a:pPr marL="342900" indent="-342900">
              <a:spcBef>
                <a:spcPts val="1200"/>
              </a:spcBef>
              <a:buFont typeface="Arial" panose="020B0604020202020204" pitchFamily="34" charset="0"/>
              <a:buChar char="•"/>
            </a:pPr>
            <a:r>
              <a:rPr lang="de-DE" dirty="0" smtClean="0"/>
              <a:t>An </a:t>
            </a:r>
            <a:r>
              <a:rPr lang="de-DE" dirty="0" err="1" smtClean="0"/>
              <a:t>important</a:t>
            </a:r>
            <a:r>
              <a:rPr lang="de-DE" dirty="0" smtClean="0"/>
              <a:t> </a:t>
            </a:r>
            <a:r>
              <a:rPr lang="de-DE" dirty="0" err="1" smtClean="0"/>
              <a:t>challenge</a:t>
            </a:r>
            <a:r>
              <a:rPr lang="de-DE" dirty="0" smtClean="0"/>
              <a:t> </a:t>
            </a:r>
            <a:r>
              <a:rPr lang="de-DE" dirty="0" err="1" smtClean="0"/>
              <a:t>of</a:t>
            </a:r>
            <a:r>
              <a:rPr lang="de-DE" dirty="0" smtClean="0"/>
              <a:t> </a:t>
            </a:r>
            <a:r>
              <a:rPr lang="de-DE" dirty="0" err="1" smtClean="0"/>
              <a:t>your</a:t>
            </a:r>
            <a:r>
              <a:rPr lang="de-DE" dirty="0" smtClean="0"/>
              <a:t> </a:t>
            </a:r>
            <a:r>
              <a:rPr lang="de-DE" dirty="0" err="1" smtClean="0"/>
              <a:t>field</a:t>
            </a:r>
            <a:r>
              <a:rPr lang="de-DE" dirty="0" smtClean="0"/>
              <a:t> </a:t>
            </a:r>
          </a:p>
          <a:p>
            <a:pPr marL="342900" indent="-342900">
              <a:spcBef>
                <a:spcPts val="1200"/>
              </a:spcBef>
              <a:buFont typeface="Arial" panose="020B0604020202020204" pitchFamily="34" charset="0"/>
              <a:buChar char="•"/>
            </a:pPr>
            <a:r>
              <a:rPr lang="de-DE" dirty="0" smtClean="0"/>
              <a:t>Balance </a:t>
            </a:r>
            <a:r>
              <a:rPr lang="de-DE" dirty="0" err="1" smtClean="0"/>
              <a:t>between</a:t>
            </a:r>
            <a:r>
              <a:rPr lang="de-DE" dirty="0" smtClean="0"/>
              <a:t> “not </a:t>
            </a:r>
            <a:r>
              <a:rPr lang="de-DE" dirty="0" err="1" smtClean="0"/>
              <a:t>ambitious</a:t>
            </a:r>
            <a:r>
              <a:rPr lang="de-DE" dirty="0" smtClean="0"/>
              <a:t> </a:t>
            </a:r>
            <a:r>
              <a:rPr lang="de-DE" dirty="0" err="1" smtClean="0"/>
              <a:t>enough</a:t>
            </a:r>
            <a:r>
              <a:rPr lang="de-DE" dirty="0" smtClean="0"/>
              <a:t>” </a:t>
            </a:r>
            <a:r>
              <a:rPr lang="de-DE" dirty="0" err="1" smtClean="0"/>
              <a:t>and</a:t>
            </a:r>
            <a:r>
              <a:rPr lang="de-DE" dirty="0" smtClean="0"/>
              <a:t> “</a:t>
            </a:r>
            <a:r>
              <a:rPr lang="de-DE" dirty="0" err="1" smtClean="0"/>
              <a:t>too</a:t>
            </a:r>
            <a:r>
              <a:rPr lang="de-DE" dirty="0" smtClean="0"/>
              <a:t> </a:t>
            </a:r>
            <a:r>
              <a:rPr lang="de-DE" dirty="0" err="1" smtClean="0"/>
              <a:t>ambitious</a:t>
            </a:r>
            <a:r>
              <a:rPr lang="de-DE" dirty="0" smtClean="0"/>
              <a:t>” – </a:t>
            </a:r>
            <a:r>
              <a:rPr lang="de-DE" dirty="0" err="1" smtClean="0"/>
              <a:t>fitting</a:t>
            </a:r>
            <a:r>
              <a:rPr lang="de-DE" dirty="0" smtClean="0"/>
              <a:t>  </a:t>
            </a:r>
            <a:r>
              <a:rPr lang="de-DE" dirty="0" err="1" smtClean="0"/>
              <a:t>to</a:t>
            </a:r>
            <a:r>
              <a:rPr lang="de-DE" dirty="0" smtClean="0"/>
              <a:t> </a:t>
            </a:r>
            <a:r>
              <a:rPr lang="de-DE" dirty="0" err="1" smtClean="0"/>
              <a:t>your</a:t>
            </a:r>
            <a:r>
              <a:rPr lang="de-DE" dirty="0" smtClean="0"/>
              <a:t> </a:t>
            </a:r>
            <a:r>
              <a:rPr lang="de-DE" dirty="0" err="1" smtClean="0"/>
              <a:t>profile</a:t>
            </a:r>
            <a:endParaRPr lang="de-DE" dirty="0" smtClean="0"/>
          </a:p>
          <a:p>
            <a:pPr marL="342900" indent="-342900">
              <a:spcBef>
                <a:spcPts val="1200"/>
              </a:spcBef>
              <a:buFont typeface="Arial" panose="020B0604020202020204" pitchFamily="34" charset="0"/>
              <a:buChar char="•"/>
            </a:pPr>
            <a:r>
              <a:rPr lang="de-DE" dirty="0" err="1"/>
              <a:t>O</a:t>
            </a:r>
            <a:r>
              <a:rPr lang="de-DE" dirty="0" err="1" smtClean="0"/>
              <a:t>pportunity</a:t>
            </a:r>
            <a:r>
              <a:rPr lang="de-DE" dirty="0" smtClean="0"/>
              <a:t> </a:t>
            </a:r>
            <a:r>
              <a:rPr lang="de-DE" dirty="0" err="1" smtClean="0"/>
              <a:t>to</a:t>
            </a:r>
            <a:r>
              <a:rPr lang="de-DE" dirty="0" smtClean="0"/>
              <a:t> </a:t>
            </a:r>
            <a:r>
              <a:rPr lang="de-DE" dirty="0" err="1" smtClean="0"/>
              <a:t>define</a:t>
            </a:r>
            <a:r>
              <a:rPr lang="de-DE" dirty="0" smtClean="0"/>
              <a:t> </a:t>
            </a:r>
            <a:r>
              <a:rPr lang="de-DE" i="1" dirty="0" err="1" smtClean="0"/>
              <a:t>your</a:t>
            </a:r>
            <a:r>
              <a:rPr lang="de-DE" dirty="0" smtClean="0"/>
              <a:t> </a:t>
            </a:r>
            <a:r>
              <a:rPr lang="de-DE" dirty="0" err="1" smtClean="0"/>
              <a:t>research</a:t>
            </a:r>
            <a:r>
              <a:rPr lang="de-DE" dirty="0" smtClean="0"/>
              <a:t> </a:t>
            </a:r>
            <a:r>
              <a:rPr lang="de-DE" dirty="0" err="1" smtClean="0"/>
              <a:t>field</a:t>
            </a:r>
            <a:endParaRPr lang="de-DE" dirty="0" smtClean="0"/>
          </a:p>
          <a:p>
            <a:pPr marL="342900" indent="-342900">
              <a:spcBef>
                <a:spcPts val="1200"/>
              </a:spcBef>
              <a:buFont typeface="Arial" panose="020B0604020202020204" pitchFamily="34" charset="0"/>
              <a:buChar char="•"/>
            </a:pPr>
            <a:r>
              <a:rPr lang="de-DE" dirty="0" smtClean="0"/>
              <a:t>Unique </a:t>
            </a:r>
            <a:r>
              <a:rPr lang="de-DE" dirty="0" err="1" smtClean="0"/>
              <a:t>selling</a:t>
            </a:r>
            <a:r>
              <a:rPr lang="de-DE" dirty="0" smtClean="0"/>
              <a:t> </a:t>
            </a:r>
            <a:r>
              <a:rPr lang="de-DE" dirty="0" err="1" smtClean="0"/>
              <a:t>proposition</a:t>
            </a:r>
            <a:endParaRPr lang="de-DE" dirty="0" smtClean="0"/>
          </a:p>
        </p:txBody>
      </p:sp>
      <p:sp>
        <p:nvSpPr>
          <p:cNvPr id="5" name="Textplatzhalter 2"/>
          <p:cNvSpPr>
            <a:spLocks noGrp="1"/>
          </p:cNvSpPr>
          <p:nvPr>
            <p:ph type="title"/>
          </p:nvPr>
        </p:nvSpPr>
        <p:spPr>
          <a:prstGeom prst="rect">
            <a:avLst/>
          </a:prstGeom>
        </p:spPr>
        <p:txBody>
          <a:bodyPr/>
          <a:lstStyle/>
          <a:p>
            <a:r>
              <a:rPr lang="de-DE" dirty="0" err="1"/>
              <a:t>Choosing</a:t>
            </a:r>
            <a:r>
              <a:rPr lang="de-DE" dirty="0"/>
              <a:t> a </a:t>
            </a:r>
            <a:r>
              <a:rPr lang="de-DE" dirty="0" err="1"/>
              <a:t>topic</a:t>
            </a:r>
            <a:endParaRPr lang="de-DE" dirty="0"/>
          </a:p>
        </p:txBody>
      </p:sp>
      <p:pic>
        <p:nvPicPr>
          <p:cNvPr id="9218" name="Picture 2" descr="\\intra.dlr.de\PT-ID\OE\OE-80\EUB\EUB_Folien\Bilder_fuer_Praesentationen\Icons\Icon_blau_Opportun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027" y="1905714"/>
            <a:ext cx="180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456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4074" y="1579643"/>
            <a:ext cx="7974135" cy="3990253"/>
          </a:xfrm>
        </p:spPr>
        <p:txBody>
          <a:bodyPr/>
          <a:lstStyle/>
          <a:p>
            <a:pPr>
              <a:lnSpc>
                <a:spcPct val="150000"/>
              </a:lnSpc>
            </a:pPr>
            <a:r>
              <a:rPr lang="de-DE" sz="2200" dirty="0" smtClean="0"/>
              <a:t>The </a:t>
            </a:r>
            <a:r>
              <a:rPr lang="de-DE" sz="2200" dirty="0" err="1" smtClean="0"/>
              <a:t>idea</a:t>
            </a:r>
            <a:r>
              <a:rPr lang="de-DE" sz="2200" dirty="0" smtClean="0"/>
              <a:t> </a:t>
            </a:r>
            <a:r>
              <a:rPr lang="de-DE" sz="2200" dirty="0" err="1" smtClean="0"/>
              <a:t>behind</a:t>
            </a:r>
            <a:r>
              <a:rPr lang="de-DE" sz="2200" dirty="0" smtClean="0"/>
              <a:t> </a:t>
            </a:r>
            <a:r>
              <a:rPr lang="de-DE" sz="2200" dirty="0" err="1" smtClean="0"/>
              <a:t>the</a:t>
            </a:r>
            <a:r>
              <a:rPr lang="de-DE" sz="2200" dirty="0" smtClean="0"/>
              <a:t> ERC</a:t>
            </a:r>
          </a:p>
          <a:p>
            <a:pPr>
              <a:lnSpc>
                <a:spcPct val="150000"/>
              </a:lnSpc>
            </a:pPr>
            <a:r>
              <a:rPr lang="de-DE" sz="2200" dirty="0" err="1" smtClean="0"/>
              <a:t>Eligibility</a:t>
            </a:r>
            <a:r>
              <a:rPr lang="de-DE" sz="2200" dirty="0" smtClean="0"/>
              <a:t> </a:t>
            </a:r>
            <a:r>
              <a:rPr lang="de-DE" sz="2200" dirty="0" err="1"/>
              <a:t>of</a:t>
            </a:r>
            <a:r>
              <a:rPr lang="de-DE" sz="2200" dirty="0"/>
              <a:t> </a:t>
            </a:r>
            <a:r>
              <a:rPr lang="de-DE" sz="2200" dirty="0" smtClean="0"/>
              <a:t>Host </a:t>
            </a:r>
            <a:r>
              <a:rPr lang="de-DE" sz="2200" dirty="0" err="1" smtClean="0"/>
              <a:t>Institutions</a:t>
            </a:r>
            <a:r>
              <a:rPr lang="de-DE" sz="2200" dirty="0" smtClean="0"/>
              <a:t> </a:t>
            </a:r>
            <a:r>
              <a:rPr lang="de-DE" sz="2200" dirty="0" err="1" smtClean="0"/>
              <a:t>and</a:t>
            </a:r>
            <a:r>
              <a:rPr lang="de-DE" sz="2200" dirty="0" smtClean="0"/>
              <a:t> Researchers</a:t>
            </a:r>
          </a:p>
          <a:p>
            <a:pPr>
              <a:lnSpc>
                <a:spcPct val="150000"/>
              </a:lnSpc>
            </a:pPr>
            <a:r>
              <a:rPr lang="de-DE" sz="2200" dirty="0" err="1" smtClean="0"/>
              <a:t>Funding</a:t>
            </a:r>
            <a:r>
              <a:rPr lang="de-DE" sz="2200" dirty="0" smtClean="0"/>
              <a:t> </a:t>
            </a:r>
            <a:r>
              <a:rPr lang="de-DE" sz="2200" dirty="0" err="1" smtClean="0"/>
              <a:t>Schemes</a:t>
            </a:r>
            <a:r>
              <a:rPr lang="de-DE" sz="2200" dirty="0" smtClean="0"/>
              <a:t>  // Deadlines // Who </a:t>
            </a:r>
            <a:r>
              <a:rPr lang="de-DE" sz="2200" dirty="0" err="1" smtClean="0"/>
              <a:t>is</a:t>
            </a:r>
            <a:r>
              <a:rPr lang="de-DE" sz="2200" dirty="0" smtClean="0"/>
              <a:t> </a:t>
            </a:r>
            <a:r>
              <a:rPr lang="de-DE" sz="2200" dirty="0" err="1" smtClean="0"/>
              <a:t>eligible</a:t>
            </a:r>
            <a:r>
              <a:rPr lang="de-DE" sz="2200" dirty="0" smtClean="0"/>
              <a:t> </a:t>
            </a:r>
            <a:r>
              <a:rPr lang="de-DE" sz="2200" dirty="0" err="1" smtClean="0"/>
              <a:t>for</a:t>
            </a:r>
            <a:r>
              <a:rPr lang="de-DE" sz="2200" dirty="0" smtClean="0"/>
              <a:t> </a:t>
            </a:r>
            <a:r>
              <a:rPr lang="de-DE" sz="2200" dirty="0" err="1" smtClean="0"/>
              <a:t>what</a:t>
            </a:r>
            <a:r>
              <a:rPr lang="de-DE" sz="2200" dirty="0" smtClean="0"/>
              <a:t>?</a:t>
            </a:r>
          </a:p>
          <a:p>
            <a:pPr>
              <a:lnSpc>
                <a:spcPct val="150000"/>
              </a:lnSpc>
            </a:pPr>
            <a:r>
              <a:rPr lang="de-DE" sz="2200" dirty="0" err="1" smtClean="0"/>
              <a:t>Application</a:t>
            </a:r>
            <a:r>
              <a:rPr lang="de-DE" sz="2200" dirty="0" smtClean="0"/>
              <a:t> </a:t>
            </a:r>
            <a:r>
              <a:rPr lang="de-DE" sz="2200" dirty="0" err="1" smtClean="0"/>
              <a:t>and</a:t>
            </a:r>
            <a:r>
              <a:rPr lang="de-DE" sz="2200" dirty="0" smtClean="0"/>
              <a:t> Evaluation </a:t>
            </a:r>
            <a:r>
              <a:rPr lang="de-DE" sz="2200" dirty="0" err="1"/>
              <a:t>P</a:t>
            </a:r>
            <a:r>
              <a:rPr lang="de-DE" sz="2200" dirty="0" err="1" smtClean="0"/>
              <a:t>rocess</a:t>
            </a:r>
            <a:endParaRPr lang="de-DE" sz="2200" dirty="0" smtClean="0"/>
          </a:p>
          <a:p>
            <a:pPr>
              <a:lnSpc>
                <a:spcPct val="150000"/>
              </a:lnSpc>
            </a:pPr>
            <a:r>
              <a:rPr lang="de-DE" sz="2200" dirty="0" smtClean="0"/>
              <a:t>Budget </a:t>
            </a:r>
            <a:r>
              <a:rPr lang="de-DE" sz="2200" dirty="0" err="1"/>
              <a:t>C</a:t>
            </a:r>
            <a:r>
              <a:rPr lang="de-DE" sz="2200" dirty="0" err="1" smtClean="0"/>
              <a:t>alculation</a:t>
            </a:r>
            <a:r>
              <a:rPr lang="de-DE" sz="2200" dirty="0" smtClean="0"/>
              <a:t> &amp; Administrative </a:t>
            </a:r>
            <a:r>
              <a:rPr lang="de-DE" sz="2200" dirty="0" err="1" smtClean="0"/>
              <a:t>Issues</a:t>
            </a:r>
            <a:endParaRPr lang="de-DE" sz="2200" dirty="0" smtClean="0"/>
          </a:p>
          <a:p>
            <a:pPr>
              <a:lnSpc>
                <a:spcPct val="150000"/>
              </a:lnSpc>
            </a:pPr>
            <a:r>
              <a:rPr lang="de-DE" sz="2200" dirty="0" err="1" smtClean="0"/>
              <a:t>Proposal</a:t>
            </a:r>
            <a:r>
              <a:rPr lang="de-DE" sz="2200" dirty="0" smtClean="0"/>
              <a:t> Writing</a:t>
            </a:r>
          </a:p>
          <a:p>
            <a:pPr>
              <a:lnSpc>
                <a:spcPct val="150000"/>
              </a:lnSpc>
            </a:pPr>
            <a:r>
              <a:rPr lang="de-DE" sz="2200" dirty="0" smtClean="0"/>
              <a:t>Outlook: The Interview</a:t>
            </a:r>
          </a:p>
          <a:p>
            <a:endParaRPr lang="de-DE" dirty="0"/>
          </a:p>
          <a:p>
            <a:endParaRPr lang="de-DE" dirty="0"/>
          </a:p>
        </p:txBody>
      </p:sp>
    </p:spTree>
    <p:extLst>
      <p:ext uri="{BB962C8B-B14F-4D97-AF65-F5344CB8AC3E}">
        <p14:creationId xmlns:p14="http://schemas.microsoft.com/office/powerpoint/2010/main" val="3656914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4074" y="1579643"/>
            <a:ext cx="7974135" cy="3990253"/>
          </a:xfrm>
        </p:spPr>
        <p:txBody>
          <a:bodyPr/>
          <a:lstStyle/>
          <a:p>
            <a:pPr>
              <a:lnSpc>
                <a:spcPct val="150000"/>
              </a:lnSpc>
              <a:buFont typeface="Wingdings" panose="05000000000000000000" pitchFamily="2" charset="2"/>
              <a:buChar char="ü"/>
            </a:pPr>
            <a:r>
              <a:rPr lang="de-DE" sz="2200" dirty="0">
                <a:solidFill>
                  <a:schemeClr val="bg1">
                    <a:lumMod val="85000"/>
                  </a:schemeClr>
                </a:solidFill>
              </a:rPr>
              <a:t>The </a:t>
            </a:r>
            <a:r>
              <a:rPr lang="de-DE" sz="2200" dirty="0" err="1">
                <a:solidFill>
                  <a:schemeClr val="bg1">
                    <a:lumMod val="85000"/>
                  </a:schemeClr>
                </a:solidFill>
              </a:rPr>
              <a:t>idea</a:t>
            </a:r>
            <a:r>
              <a:rPr lang="de-DE" sz="2200" dirty="0">
                <a:solidFill>
                  <a:schemeClr val="bg1">
                    <a:lumMod val="85000"/>
                  </a:schemeClr>
                </a:solidFill>
              </a:rPr>
              <a:t> </a:t>
            </a:r>
            <a:r>
              <a:rPr lang="de-DE" sz="2200" dirty="0" err="1">
                <a:solidFill>
                  <a:schemeClr val="bg1">
                    <a:lumMod val="85000"/>
                  </a:schemeClr>
                </a:solidFill>
              </a:rPr>
              <a:t>behind</a:t>
            </a:r>
            <a:r>
              <a:rPr lang="de-DE" sz="2200" dirty="0">
                <a:solidFill>
                  <a:schemeClr val="bg1">
                    <a:lumMod val="85000"/>
                  </a:schemeClr>
                </a:solidFill>
              </a:rPr>
              <a:t> </a:t>
            </a:r>
            <a:r>
              <a:rPr lang="de-DE" sz="2200" dirty="0" err="1">
                <a:solidFill>
                  <a:schemeClr val="bg1">
                    <a:lumMod val="85000"/>
                  </a:schemeClr>
                </a:solidFill>
              </a:rPr>
              <a:t>the</a:t>
            </a:r>
            <a:r>
              <a:rPr lang="de-DE" sz="2200" dirty="0">
                <a:solidFill>
                  <a:schemeClr val="bg1">
                    <a:lumMod val="85000"/>
                  </a:schemeClr>
                </a:solidFill>
              </a:rPr>
              <a:t> ERC</a:t>
            </a:r>
          </a:p>
          <a:p>
            <a:pPr>
              <a:lnSpc>
                <a:spcPct val="150000"/>
              </a:lnSpc>
              <a:buFont typeface="Wingdings" panose="05000000000000000000" pitchFamily="2" charset="2"/>
              <a:buChar char="ü"/>
            </a:pPr>
            <a:r>
              <a:rPr lang="de-DE" sz="2200" dirty="0" err="1" smtClean="0">
                <a:solidFill>
                  <a:schemeClr val="bg1">
                    <a:lumMod val="85000"/>
                  </a:schemeClr>
                </a:solidFill>
              </a:rPr>
              <a:t>Eligibility</a:t>
            </a:r>
            <a:r>
              <a:rPr lang="de-DE" sz="2200" dirty="0" smtClean="0">
                <a:solidFill>
                  <a:schemeClr val="bg1">
                    <a:lumMod val="85000"/>
                  </a:schemeClr>
                </a:solidFill>
              </a:rPr>
              <a:t> </a:t>
            </a:r>
            <a:r>
              <a:rPr lang="de-DE" sz="2200" dirty="0" err="1">
                <a:solidFill>
                  <a:schemeClr val="bg1">
                    <a:lumMod val="85000"/>
                  </a:schemeClr>
                </a:solidFill>
              </a:rPr>
              <a:t>of</a:t>
            </a:r>
            <a:r>
              <a:rPr lang="de-DE" sz="2200" dirty="0">
                <a:solidFill>
                  <a:schemeClr val="bg1">
                    <a:lumMod val="85000"/>
                  </a:schemeClr>
                </a:solidFill>
              </a:rPr>
              <a:t> </a:t>
            </a:r>
            <a:r>
              <a:rPr lang="de-DE" sz="2200" dirty="0" smtClean="0">
                <a:solidFill>
                  <a:schemeClr val="bg1">
                    <a:lumMod val="85000"/>
                  </a:schemeClr>
                </a:solidFill>
              </a:rPr>
              <a:t>Host </a:t>
            </a:r>
            <a:r>
              <a:rPr lang="de-DE" sz="2200" dirty="0" err="1" smtClean="0">
                <a:solidFill>
                  <a:schemeClr val="bg1">
                    <a:lumMod val="85000"/>
                  </a:schemeClr>
                </a:solidFill>
              </a:rPr>
              <a:t>Institutions</a:t>
            </a:r>
            <a:r>
              <a:rPr lang="de-DE" sz="2200" dirty="0" smtClean="0">
                <a:solidFill>
                  <a:schemeClr val="bg1">
                    <a:lumMod val="85000"/>
                  </a:schemeClr>
                </a:solidFill>
              </a:rPr>
              <a:t> </a:t>
            </a:r>
            <a:r>
              <a:rPr lang="de-DE" sz="2200" dirty="0" err="1" smtClean="0">
                <a:solidFill>
                  <a:schemeClr val="bg1">
                    <a:lumMod val="85000"/>
                  </a:schemeClr>
                </a:solidFill>
              </a:rPr>
              <a:t>and</a:t>
            </a:r>
            <a:r>
              <a:rPr lang="de-DE" sz="2200" dirty="0" smtClean="0">
                <a:solidFill>
                  <a:schemeClr val="bg1">
                    <a:lumMod val="85000"/>
                  </a:schemeClr>
                </a:solidFill>
              </a:rPr>
              <a:t> Researchers</a:t>
            </a:r>
          </a:p>
          <a:p>
            <a:pPr>
              <a:lnSpc>
                <a:spcPct val="150000"/>
              </a:lnSpc>
              <a:buFont typeface="Wingdings" panose="05000000000000000000" pitchFamily="2" charset="2"/>
              <a:buChar char="ü"/>
            </a:pPr>
            <a:r>
              <a:rPr lang="de-DE" sz="2200" dirty="0" err="1">
                <a:solidFill>
                  <a:schemeClr val="bg1">
                    <a:lumMod val="85000"/>
                  </a:schemeClr>
                </a:solidFill>
              </a:rPr>
              <a:t>Funding</a:t>
            </a:r>
            <a:r>
              <a:rPr lang="de-DE" sz="2200" dirty="0">
                <a:solidFill>
                  <a:schemeClr val="bg1">
                    <a:lumMod val="85000"/>
                  </a:schemeClr>
                </a:solidFill>
              </a:rPr>
              <a:t> </a:t>
            </a:r>
            <a:r>
              <a:rPr lang="de-DE" sz="2200" dirty="0" err="1">
                <a:solidFill>
                  <a:schemeClr val="bg1">
                    <a:lumMod val="85000"/>
                  </a:schemeClr>
                </a:solidFill>
              </a:rPr>
              <a:t>Schemes</a:t>
            </a:r>
            <a:r>
              <a:rPr lang="de-DE" sz="2200" dirty="0">
                <a:solidFill>
                  <a:schemeClr val="bg1">
                    <a:lumMod val="85000"/>
                  </a:schemeClr>
                </a:solidFill>
              </a:rPr>
              <a:t>  // Deadlines // Who </a:t>
            </a:r>
            <a:r>
              <a:rPr lang="de-DE" sz="2200" dirty="0" err="1">
                <a:solidFill>
                  <a:schemeClr val="bg1">
                    <a:lumMod val="85000"/>
                  </a:schemeClr>
                </a:solidFill>
              </a:rPr>
              <a:t>is</a:t>
            </a:r>
            <a:r>
              <a:rPr lang="de-DE" sz="2200" dirty="0">
                <a:solidFill>
                  <a:schemeClr val="bg1">
                    <a:lumMod val="85000"/>
                  </a:schemeClr>
                </a:solidFill>
              </a:rPr>
              <a:t> </a:t>
            </a:r>
            <a:r>
              <a:rPr lang="de-DE" sz="2200" dirty="0" err="1">
                <a:solidFill>
                  <a:schemeClr val="bg1">
                    <a:lumMod val="85000"/>
                  </a:schemeClr>
                </a:solidFill>
              </a:rPr>
              <a:t>eligible</a:t>
            </a:r>
            <a:r>
              <a:rPr lang="de-DE" sz="2200" dirty="0">
                <a:solidFill>
                  <a:schemeClr val="bg1">
                    <a:lumMod val="85000"/>
                  </a:schemeClr>
                </a:solidFill>
              </a:rPr>
              <a:t> </a:t>
            </a:r>
            <a:r>
              <a:rPr lang="de-DE" sz="2200" dirty="0" err="1">
                <a:solidFill>
                  <a:schemeClr val="bg1">
                    <a:lumMod val="85000"/>
                  </a:schemeClr>
                </a:solidFill>
              </a:rPr>
              <a:t>for</a:t>
            </a:r>
            <a:r>
              <a:rPr lang="de-DE" sz="2200" dirty="0">
                <a:solidFill>
                  <a:schemeClr val="bg1">
                    <a:lumMod val="85000"/>
                  </a:schemeClr>
                </a:solidFill>
              </a:rPr>
              <a:t> </a:t>
            </a:r>
            <a:r>
              <a:rPr lang="de-DE" sz="2200" dirty="0" err="1">
                <a:solidFill>
                  <a:schemeClr val="bg1">
                    <a:lumMod val="85000"/>
                  </a:schemeClr>
                </a:solidFill>
              </a:rPr>
              <a:t>what</a:t>
            </a:r>
            <a:r>
              <a:rPr lang="de-DE" sz="2200" dirty="0">
                <a:solidFill>
                  <a:schemeClr val="bg1">
                    <a:lumMod val="85000"/>
                  </a:schemeClr>
                </a:solidFill>
              </a:rPr>
              <a:t>?</a:t>
            </a:r>
          </a:p>
          <a:p>
            <a:pPr>
              <a:lnSpc>
                <a:spcPct val="150000"/>
              </a:lnSpc>
            </a:pPr>
            <a:r>
              <a:rPr lang="de-DE" sz="2200" dirty="0" err="1"/>
              <a:t>Application</a:t>
            </a:r>
            <a:r>
              <a:rPr lang="de-DE" sz="2200" dirty="0"/>
              <a:t> </a:t>
            </a:r>
            <a:r>
              <a:rPr lang="de-DE" sz="2200" dirty="0" err="1"/>
              <a:t>and</a:t>
            </a:r>
            <a:r>
              <a:rPr lang="de-DE" sz="2200" dirty="0"/>
              <a:t> Evaluation </a:t>
            </a:r>
            <a:r>
              <a:rPr lang="de-DE" sz="2200" dirty="0" err="1"/>
              <a:t>Process</a:t>
            </a:r>
            <a:endParaRPr lang="de-DE" sz="2200" dirty="0"/>
          </a:p>
          <a:p>
            <a:pPr>
              <a:lnSpc>
                <a:spcPct val="150000"/>
              </a:lnSpc>
            </a:pPr>
            <a:r>
              <a:rPr lang="de-DE" sz="2200" dirty="0" smtClean="0">
                <a:solidFill>
                  <a:schemeClr val="bg1">
                    <a:lumMod val="85000"/>
                  </a:schemeClr>
                </a:solidFill>
              </a:rPr>
              <a:t>Budget </a:t>
            </a:r>
            <a:r>
              <a:rPr lang="de-DE" sz="2200" dirty="0" err="1">
                <a:solidFill>
                  <a:schemeClr val="bg1">
                    <a:lumMod val="85000"/>
                  </a:schemeClr>
                </a:solidFill>
              </a:rPr>
              <a:t>C</a:t>
            </a:r>
            <a:r>
              <a:rPr lang="de-DE" sz="2200" dirty="0" err="1" smtClean="0">
                <a:solidFill>
                  <a:schemeClr val="bg1">
                    <a:lumMod val="85000"/>
                  </a:schemeClr>
                </a:solidFill>
              </a:rPr>
              <a:t>alculation</a:t>
            </a:r>
            <a:r>
              <a:rPr lang="de-DE" sz="2200" dirty="0" smtClean="0">
                <a:solidFill>
                  <a:schemeClr val="bg1">
                    <a:lumMod val="85000"/>
                  </a:schemeClr>
                </a:solidFill>
              </a:rPr>
              <a:t> &amp; Administrative </a:t>
            </a:r>
            <a:r>
              <a:rPr lang="de-DE" sz="2200" dirty="0" err="1" smtClean="0">
                <a:solidFill>
                  <a:schemeClr val="bg1">
                    <a:lumMod val="85000"/>
                  </a:schemeClr>
                </a:solidFill>
              </a:rPr>
              <a:t>Issues</a:t>
            </a:r>
            <a:endParaRPr lang="de-DE" sz="2200" dirty="0" smtClean="0">
              <a:solidFill>
                <a:schemeClr val="bg1">
                  <a:lumMod val="85000"/>
                </a:schemeClr>
              </a:solidFill>
            </a:endParaRPr>
          </a:p>
          <a:p>
            <a:pPr>
              <a:lnSpc>
                <a:spcPct val="150000"/>
              </a:lnSpc>
            </a:pPr>
            <a:r>
              <a:rPr lang="de-DE" sz="2200" dirty="0" err="1" smtClean="0">
                <a:solidFill>
                  <a:schemeClr val="bg1">
                    <a:lumMod val="85000"/>
                  </a:schemeClr>
                </a:solidFill>
              </a:rPr>
              <a:t>Proposal</a:t>
            </a:r>
            <a:r>
              <a:rPr lang="de-DE" sz="2200" dirty="0" smtClean="0">
                <a:solidFill>
                  <a:schemeClr val="bg1">
                    <a:lumMod val="85000"/>
                  </a:schemeClr>
                </a:solidFill>
              </a:rPr>
              <a:t> Writing</a:t>
            </a:r>
          </a:p>
          <a:p>
            <a:pPr>
              <a:lnSpc>
                <a:spcPct val="150000"/>
              </a:lnSpc>
            </a:pPr>
            <a:r>
              <a:rPr lang="de-DE" sz="2200" dirty="0" smtClean="0">
                <a:solidFill>
                  <a:schemeClr val="bg1">
                    <a:lumMod val="85000"/>
                  </a:schemeClr>
                </a:solidFill>
              </a:rPr>
              <a:t>Outlook: The Interview</a:t>
            </a:r>
          </a:p>
          <a:p>
            <a:endParaRPr lang="de-DE" dirty="0"/>
          </a:p>
          <a:p>
            <a:endParaRPr lang="de-DE" dirty="0"/>
          </a:p>
        </p:txBody>
      </p:sp>
    </p:spTree>
    <p:extLst>
      <p:ext uri="{BB962C8B-B14F-4D97-AF65-F5344CB8AC3E}">
        <p14:creationId xmlns:p14="http://schemas.microsoft.com/office/powerpoint/2010/main" val="2681975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8313" y="1854518"/>
            <a:ext cx="1655762" cy="336550"/>
          </a:xfrm>
          <a:prstGeom prst="rect">
            <a:avLst/>
          </a:prstGeom>
          <a:noFill/>
          <a:ln>
            <a:noFill/>
          </a:ln>
          <a:effectLst/>
          <a:extLst>
            <a:ext uri="{909E8E84-426E-40DD-AFC4-6F175D3DCCD1}">
              <a14:hiddenFill xmlns:a14="http://schemas.microsoft.com/office/drawing/2010/main">
                <a:solidFill>
                  <a:srgbClr val="FFEB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eaLnBrk="1" hangingPunct="1"/>
            <a:r>
              <a:rPr lang="en-GB" sz="1600" b="1" dirty="0" smtClean="0">
                <a:solidFill>
                  <a:schemeClr val="tx1"/>
                </a:solidFill>
              </a:rPr>
              <a:t>Proposal</a:t>
            </a:r>
            <a:endParaRPr lang="en-GB" sz="1600" b="1" dirty="0">
              <a:solidFill>
                <a:schemeClr val="tx1"/>
              </a:solidFill>
            </a:endParaRPr>
          </a:p>
        </p:txBody>
      </p:sp>
      <p:grpSp>
        <p:nvGrpSpPr>
          <p:cNvPr id="5" name="Gruppieren 4"/>
          <p:cNvGrpSpPr/>
          <p:nvPr/>
        </p:nvGrpSpPr>
        <p:grpSpPr>
          <a:xfrm>
            <a:off x="2268538" y="2646680"/>
            <a:ext cx="1150937" cy="2292350"/>
            <a:chOff x="2268538" y="2997200"/>
            <a:chExt cx="1150937" cy="2292350"/>
          </a:xfrm>
        </p:grpSpPr>
        <p:sp>
          <p:nvSpPr>
            <p:cNvPr id="6" name="Text Box 8"/>
            <p:cNvSpPr txBox="1">
              <a:spLocks noChangeArrowheads="1"/>
            </p:cNvSpPr>
            <p:nvPr/>
          </p:nvSpPr>
          <p:spPr bwMode="auto">
            <a:xfrm>
              <a:off x="2339975" y="2997200"/>
              <a:ext cx="906463" cy="2292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EB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lgn="ctr" eaLnBrk="1" hangingPunct="1"/>
              <a:r>
                <a:rPr lang="en-GB" sz="1200" b="1" dirty="0">
                  <a:solidFill>
                    <a:srgbClr val="0778A5"/>
                  </a:solidFill>
                </a:rPr>
                <a:t>Eligibility Check</a:t>
              </a: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p:txBody>
        </p:sp>
        <p:sp>
          <p:nvSpPr>
            <p:cNvPr id="7" name="AutoShape 9"/>
            <p:cNvSpPr>
              <a:spLocks noChangeArrowheads="1"/>
            </p:cNvSpPr>
            <p:nvPr/>
          </p:nvSpPr>
          <p:spPr bwMode="auto">
            <a:xfrm>
              <a:off x="2268538" y="3789363"/>
              <a:ext cx="1150937" cy="457200"/>
            </a:xfrm>
            <a:prstGeom prst="rightArrow">
              <a:avLst>
                <a:gd name="adj1" fmla="val 50000"/>
                <a:gd name="adj2" fmla="val 629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8" name="AutoShape 10"/>
          <p:cNvSpPr>
            <a:spLocks noChangeArrowheads="1"/>
          </p:cNvSpPr>
          <p:nvPr/>
        </p:nvSpPr>
        <p:spPr bwMode="auto">
          <a:xfrm>
            <a:off x="6011864" y="3438843"/>
            <a:ext cx="647699" cy="457200"/>
          </a:xfrm>
          <a:prstGeom prst="rightArrow">
            <a:avLst>
              <a:gd name="adj1" fmla="val 50000"/>
              <a:gd name="adj2" fmla="val 3724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 name="Rectangle 11"/>
          <p:cNvSpPr>
            <a:spLocks noChangeArrowheads="1"/>
          </p:cNvSpPr>
          <p:nvPr/>
        </p:nvSpPr>
        <p:spPr bwMode="auto">
          <a:xfrm>
            <a:off x="468313" y="2141855"/>
            <a:ext cx="1727200" cy="39608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 name="Text Box 12"/>
          <p:cNvSpPr txBox="1">
            <a:spLocks noChangeArrowheads="1"/>
          </p:cNvSpPr>
          <p:nvPr/>
        </p:nvSpPr>
        <p:spPr bwMode="auto">
          <a:xfrm>
            <a:off x="684213" y="2502218"/>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en-US"/>
          </a:p>
        </p:txBody>
      </p:sp>
      <p:sp>
        <p:nvSpPr>
          <p:cNvPr id="11" name="Text Box 13"/>
          <p:cNvSpPr txBox="1">
            <a:spLocks noChangeArrowheads="1"/>
          </p:cNvSpPr>
          <p:nvPr/>
        </p:nvSpPr>
        <p:spPr bwMode="auto">
          <a:xfrm>
            <a:off x="539750" y="2214880"/>
            <a:ext cx="1584325" cy="1069975"/>
          </a:xfrm>
          <a:prstGeom prst="rect">
            <a:avLst/>
          </a:prstGeom>
          <a:solidFill>
            <a:srgbClr val="0778A5">
              <a:alpha val="19000"/>
            </a:srgbClr>
          </a:solidFill>
          <a:ln w="0" algn="ctr">
            <a:solidFill>
              <a:srgbClr val="0778A5"/>
            </a:solidFill>
            <a:miter lim="800000"/>
            <a:headEnd/>
            <a:tailEnd/>
          </a:ln>
          <a:effectLs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r>
              <a:rPr lang="de-DE" sz="1600" b="1" dirty="0">
                <a:solidFill>
                  <a:schemeClr val="tx1"/>
                </a:solidFill>
              </a:rPr>
              <a:t>Part A </a:t>
            </a:r>
          </a:p>
          <a:p>
            <a:pPr>
              <a:spcBef>
                <a:spcPct val="50000"/>
              </a:spcBef>
            </a:pPr>
            <a:r>
              <a:rPr lang="de-DE" sz="1600" b="1" dirty="0">
                <a:solidFill>
                  <a:schemeClr val="tx1"/>
                </a:solidFill>
              </a:rPr>
              <a:t>Online Forms </a:t>
            </a:r>
          </a:p>
          <a:p>
            <a:pPr>
              <a:spcBef>
                <a:spcPct val="50000"/>
              </a:spcBef>
            </a:pPr>
            <a:r>
              <a:rPr lang="de-DE" sz="1600" b="1" dirty="0">
                <a:solidFill>
                  <a:schemeClr val="tx1"/>
                </a:solidFill>
              </a:rPr>
              <a:t>Annexes</a:t>
            </a:r>
          </a:p>
        </p:txBody>
      </p:sp>
      <p:sp>
        <p:nvSpPr>
          <p:cNvPr id="12" name="Text Box 14"/>
          <p:cNvSpPr txBox="1">
            <a:spLocks noChangeArrowheads="1"/>
          </p:cNvSpPr>
          <p:nvPr/>
        </p:nvSpPr>
        <p:spPr bwMode="auto">
          <a:xfrm>
            <a:off x="539750" y="3365818"/>
            <a:ext cx="1584325" cy="1069975"/>
          </a:xfrm>
          <a:prstGeom prst="rect">
            <a:avLst/>
          </a:prstGeom>
          <a:solidFill>
            <a:srgbClr val="0778A5">
              <a:alpha val="65000"/>
            </a:srgbClr>
          </a:solidFill>
          <a:ln w="0" algn="ctr">
            <a:solidFill>
              <a:srgbClr val="0778A5"/>
            </a:solidFill>
            <a:miter lim="800000"/>
            <a:headEnd/>
            <a:tailEnd/>
          </a:ln>
          <a:effectLs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de-DE" sz="1600" b="1" dirty="0">
              <a:solidFill>
                <a:schemeClr val="tx1"/>
              </a:solidFill>
            </a:endParaRPr>
          </a:p>
          <a:p>
            <a:pPr>
              <a:spcBef>
                <a:spcPct val="50000"/>
              </a:spcBef>
            </a:pPr>
            <a:r>
              <a:rPr lang="de-DE" sz="1600" b="1" dirty="0">
                <a:solidFill>
                  <a:schemeClr val="bg1"/>
                </a:solidFill>
              </a:rPr>
              <a:t>Part B1 (9 p.)</a:t>
            </a:r>
          </a:p>
          <a:p>
            <a:pPr>
              <a:spcBef>
                <a:spcPct val="50000"/>
              </a:spcBef>
            </a:pPr>
            <a:endParaRPr lang="de-DE" sz="1600" b="1" dirty="0">
              <a:solidFill>
                <a:schemeClr val="tx1"/>
              </a:solidFill>
            </a:endParaRPr>
          </a:p>
        </p:txBody>
      </p:sp>
      <p:sp>
        <p:nvSpPr>
          <p:cNvPr id="13" name="Text Box 15"/>
          <p:cNvSpPr txBox="1">
            <a:spLocks noChangeArrowheads="1"/>
          </p:cNvSpPr>
          <p:nvPr/>
        </p:nvSpPr>
        <p:spPr bwMode="auto">
          <a:xfrm>
            <a:off x="539750" y="4373880"/>
            <a:ext cx="1584325" cy="1646605"/>
          </a:xfrm>
          <a:prstGeom prst="rect">
            <a:avLst/>
          </a:prstGeom>
          <a:solidFill>
            <a:srgbClr val="0778A5"/>
          </a:solidFill>
          <a:ln w="0" algn="ctr">
            <a:solidFill>
              <a:srgbClr val="0778A5"/>
            </a:solidFill>
            <a:miter lim="800000"/>
            <a:headEnd/>
            <a:tailEnd/>
          </a:ln>
          <a:effectLs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de-DE" b="1" dirty="0">
              <a:solidFill>
                <a:schemeClr val="tx1"/>
              </a:solidFill>
            </a:endParaRPr>
          </a:p>
          <a:p>
            <a:pPr>
              <a:spcBef>
                <a:spcPct val="50000"/>
              </a:spcBef>
            </a:pPr>
            <a:endParaRPr lang="de-DE" b="1" dirty="0">
              <a:solidFill>
                <a:schemeClr val="tx1"/>
              </a:solidFill>
            </a:endParaRPr>
          </a:p>
          <a:p>
            <a:pPr>
              <a:spcBef>
                <a:spcPct val="50000"/>
              </a:spcBef>
            </a:pPr>
            <a:r>
              <a:rPr lang="de-DE" sz="1600" b="1" dirty="0">
                <a:solidFill>
                  <a:schemeClr val="bg1"/>
                </a:solidFill>
              </a:rPr>
              <a:t>Part B2 (15 p.)</a:t>
            </a:r>
          </a:p>
          <a:p>
            <a:pPr>
              <a:spcBef>
                <a:spcPct val="50000"/>
              </a:spcBef>
            </a:pPr>
            <a:endParaRPr lang="de-DE" b="1" dirty="0">
              <a:solidFill>
                <a:schemeClr val="tx1"/>
              </a:solidFill>
            </a:endParaRPr>
          </a:p>
          <a:p>
            <a:pPr>
              <a:spcBef>
                <a:spcPct val="50000"/>
              </a:spcBef>
            </a:pPr>
            <a:endParaRPr lang="de-DE" b="1" dirty="0">
              <a:solidFill>
                <a:schemeClr val="tx1"/>
              </a:solidFill>
            </a:endParaRPr>
          </a:p>
        </p:txBody>
      </p:sp>
      <p:grpSp>
        <p:nvGrpSpPr>
          <p:cNvPr id="14" name="Gruppieren 13"/>
          <p:cNvGrpSpPr/>
          <p:nvPr/>
        </p:nvGrpSpPr>
        <p:grpSpPr>
          <a:xfrm>
            <a:off x="3419475" y="1925955"/>
            <a:ext cx="2592388" cy="4248150"/>
            <a:chOff x="3419475" y="2276475"/>
            <a:chExt cx="2592388" cy="4248150"/>
          </a:xfrm>
          <a:effectLst/>
        </p:grpSpPr>
        <p:sp>
          <p:nvSpPr>
            <p:cNvPr id="15" name="Rectangle 5"/>
            <p:cNvSpPr>
              <a:spLocks noChangeArrowheads="1"/>
            </p:cNvSpPr>
            <p:nvPr/>
          </p:nvSpPr>
          <p:spPr bwMode="auto">
            <a:xfrm>
              <a:off x="3492500" y="2276475"/>
              <a:ext cx="2519363" cy="4248150"/>
            </a:xfrm>
            <a:prstGeom prst="rect">
              <a:avLst/>
            </a:prstGeom>
            <a:solidFill>
              <a:srgbClr val="9E8E86">
                <a:alpha val="5803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6" name="Gruppieren 15"/>
            <p:cNvGrpSpPr/>
            <p:nvPr/>
          </p:nvGrpSpPr>
          <p:grpSpPr>
            <a:xfrm>
              <a:off x="3419475" y="2349500"/>
              <a:ext cx="2592388" cy="4042925"/>
              <a:chOff x="3419475" y="2349500"/>
              <a:chExt cx="2592388" cy="4042925"/>
            </a:xfrm>
          </p:grpSpPr>
          <p:sp>
            <p:nvSpPr>
              <p:cNvPr id="17" name="Text Box 6"/>
              <p:cNvSpPr txBox="1">
                <a:spLocks noChangeArrowheads="1"/>
              </p:cNvSpPr>
              <p:nvPr/>
            </p:nvSpPr>
            <p:spPr bwMode="auto">
              <a:xfrm>
                <a:off x="3419475" y="2349500"/>
                <a:ext cx="2592388" cy="336550"/>
              </a:xfrm>
              <a:prstGeom prst="rect">
                <a:avLst/>
              </a:prstGeom>
              <a:noFill/>
              <a:ln>
                <a:noFill/>
              </a:ln>
              <a:effectLst/>
              <a:extLst>
                <a:ext uri="{909E8E84-426E-40DD-AFC4-6F175D3DCCD1}">
                  <a14:hiddenFill xmlns:a14="http://schemas.microsoft.com/office/drawing/2010/main">
                    <a:solidFill>
                      <a:srgbClr val="FFEB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lgn="ctr" eaLnBrk="1" hangingPunct="1"/>
                <a:r>
                  <a:rPr lang="en-GB" sz="1600" b="1" dirty="0">
                    <a:solidFill>
                      <a:schemeClr val="tx1"/>
                    </a:solidFill>
                  </a:rPr>
                  <a:t>Step 1 Evaluation</a:t>
                </a:r>
              </a:p>
            </p:txBody>
          </p:sp>
          <p:sp>
            <p:nvSpPr>
              <p:cNvPr id="18" name="Text Box 16"/>
              <p:cNvSpPr txBox="1">
                <a:spLocks noChangeArrowheads="1"/>
              </p:cNvSpPr>
              <p:nvPr/>
            </p:nvSpPr>
            <p:spPr bwMode="auto">
              <a:xfrm>
                <a:off x="3708400" y="2914550"/>
                <a:ext cx="2159000" cy="3477875"/>
              </a:xfrm>
              <a:prstGeom prst="rect">
                <a:avLst/>
              </a:prstGeom>
              <a:solidFill>
                <a:srgbClr val="0778A5">
                  <a:alpha val="65000"/>
                </a:srgbClr>
              </a:solidFill>
              <a:ln w="0" algn="ctr">
                <a:solidFill>
                  <a:srgbClr val="0778A5"/>
                </a:solidFill>
                <a:miter lim="800000"/>
                <a:headEnd/>
                <a:tailEnd/>
              </a:ln>
              <a:effectLst/>
              <a:extLst/>
            </p:spPr>
            <p:txBody>
              <a:bodyPr>
                <a:spAutoFit/>
              </a:bodyPr>
              <a:lstStyle>
                <a:lvl1pPr marL="342900" indent="-342900">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de-DE" sz="400" b="1" dirty="0">
                  <a:solidFill>
                    <a:schemeClr val="tx1"/>
                  </a:solidFill>
                </a:endParaRPr>
              </a:p>
              <a:p>
                <a:r>
                  <a:rPr lang="de-DE" sz="1600" b="1" dirty="0">
                    <a:solidFill>
                      <a:schemeClr val="bg1"/>
                    </a:solidFill>
                  </a:rPr>
                  <a:t>Part B1</a:t>
                </a:r>
              </a:p>
              <a:p>
                <a:endParaRPr lang="en-GB" sz="1600" b="1" dirty="0">
                  <a:solidFill>
                    <a:schemeClr val="bg1"/>
                  </a:solidFill>
                </a:endParaRPr>
              </a:p>
              <a:p>
                <a:pPr>
                  <a:lnSpc>
                    <a:spcPct val="130000"/>
                  </a:lnSpc>
                  <a:spcBef>
                    <a:spcPct val="60000"/>
                  </a:spcBef>
                </a:pPr>
                <a:r>
                  <a:rPr lang="en-GB" sz="1600" b="1" dirty="0">
                    <a:solidFill>
                      <a:schemeClr val="bg1"/>
                    </a:solidFill>
                  </a:rPr>
                  <a:t>0)  Abstract</a:t>
                </a:r>
              </a:p>
              <a:p>
                <a:pPr>
                  <a:lnSpc>
                    <a:spcPct val="130000"/>
                  </a:lnSpc>
                  <a:spcBef>
                    <a:spcPct val="60000"/>
                  </a:spcBef>
                  <a:buFontTx/>
                  <a:buAutoNum type="alphaLcParenR"/>
                </a:pPr>
                <a:r>
                  <a:rPr lang="en-GB" sz="1600" b="1" dirty="0">
                    <a:solidFill>
                      <a:schemeClr val="bg1"/>
                    </a:solidFill>
                  </a:rPr>
                  <a:t>Extended synopsis of the project (5 p.)</a:t>
                </a:r>
              </a:p>
              <a:p>
                <a:pPr>
                  <a:lnSpc>
                    <a:spcPct val="130000"/>
                  </a:lnSpc>
                  <a:spcBef>
                    <a:spcPct val="60000"/>
                  </a:spcBef>
                  <a:buFontTx/>
                  <a:buAutoNum type="alphaLcParenR"/>
                </a:pPr>
                <a:r>
                  <a:rPr lang="en-GB" sz="1600" b="1" dirty="0">
                    <a:solidFill>
                      <a:schemeClr val="bg1"/>
                    </a:solidFill>
                  </a:rPr>
                  <a:t>CV (2 p.)</a:t>
                </a:r>
              </a:p>
              <a:p>
                <a:pPr>
                  <a:lnSpc>
                    <a:spcPct val="130000"/>
                  </a:lnSpc>
                  <a:spcBef>
                    <a:spcPct val="60000"/>
                  </a:spcBef>
                  <a:buFontTx/>
                  <a:buAutoNum type="alphaLcParenR"/>
                </a:pPr>
                <a:r>
                  <a:rPr lang="en-GB" sz="1600" b="1" dirty="0">
                    <a:solidFill>
                      <a:schemeClr val="bg1"/>
                    </a:solidFill>
                  </a:rPr>
                  <a:t>Track Record </a:t>
                </a:r>
                <a:br>
                  <a:rPr lang="en-GB" sz="1600" b="1" dirty="0">
                    <a:solidFill>
                      <a:schemeClr val="bg1"/>
                    </a:solidFill>
                  </a:rPr>
                </a:br>
                <a:r>
                  <a:rPr lang="en-GB" sz="1600" b="1" dirty="0" smtClean="0">
                    <a:solidFill>
                      <a:schemeClr val="bg1"/>
                    </a:solidFill>
                  </a:rPr>
                  <a:t>(</a:t>
                </a:r>
                <a:r>
                  <a:rPr lang="en-GB" sz="1600" b="1" dirty="0">
                    <a:solidFill>
                      <a:schemeClr val="bg1"/>
                    </a:solidFill>
                  </a:rPr>
                  <a:t>2 p.)</a:t>
                </a:r>
                <a:endParaRPr lang="de-DE" sz="1600" b="1" dirty="0">
                  <a:solidFill>
                    <a:schemeClr val="bg1"/>
                  </a:solidFill>
                </a:endParaRPr>
              </a:p>
            </p:txBody>
          </p:sp>
        </p:grpSp>
      </p:grpSp>
      <p:grpSp>
        <p:nvGrpSpPr>
          <p:cNvPr id="20" name="Gruppieren 19"/>
          <p:cNvGrpSpPr/>
          <p:nvPr/>
        </p:nvGrpSpPr>
        <p:grpSpPr>
          <a:xfrm>
            <a:off x="6659563" y="1925955"/>
            <a:ext cx="2233612" cy="4248150"/>
            <a:chOff x="6659563" y="2276475"/>
            <a:chExt cx="2233612" cy="4248150"/>
          </a:xfrm>
        </p:grpSpPr>
        <p:sp>
          <p:nvSpPr>
            <p:cNvPr id="21" name="Rectangle 3"/>
            <p:cNvSpPr>
              <a:spLocks noChangeArrowheads="1"/>
            </p:cNvSpPr>
            <p:nvPr/>
          </p:nvSpPr>
          <p:spPr bwMode="auto">
            <a:xfrm>
              <a:off x="6659563" y="2276475"/>
              <a:ext cx="2233612" cy="4248150"/>
            </a:xfrm>
            <a:prstGeom prst="rect">
              <a:avLst/>
            </a:prstGeom>
            <a:solidFill>
              <a:srgbClr val="9E8E86">
                <a:alpha val="5803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2" name="Gruppieren 21"/>
            <p:cNvGrpSpPr/>
            <p:nvPr/>
          </p:nvGrpSpPr>
          <p:grpSpPr>
            <a:xfrm>
              <a:off x="6659563" y="2349500"/>
              <a:ext cx="2089150" cy="2933036"/>
              <a:chOff x="6659563" y="2349500"/>
              <a:chExt cx="2089150" cy="2933036"/>
            </a:xfrm>
          </p:grpSpPr>
          <p:sp>
            <p:nvSpPr>
              <p:cNvPr id="23" name="Text Box 4"/>
              <p:cNvSpPr txBox="1">
                <a:spLocks noChangeArrowheads="1"/>
              </p:cNvSpPr>
              <p:nvPr/>
            </p:nvSpPr>
            <p:spPr bwMode="auto">
              <a:xfrm>
                <a:off x="6659563" y="2349500"/>
                <a:ext cx="2089150" cy="336550"/>
              </a:xfrm>
              <a:prstGeom prst="rect">
                <a:avLst/>
              </a:prstGeom>
              <a:noFill/>
              <a:ln>
                <a:noFill/>
              </a:ln>
              <a:effectLst/>
              <a:extLst>
                <a:ext uri="{909E8E84-426E-40DD-AFC4-6F175D3DCCD1}">
                  <a14:hiddenFill xmlns:a14="http://schemas.microsoft.com/office/drawing/2010/main">
                    <a:solidFill>
                      <a:srgbClr val="FFEB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lgn="ctr" eaLnBrk="1" hangingPunct="1"/>
                <a:r>
                  <a:rPr lang="en-GB" sz="1600" b="1">
                    <a:solidFill>
                      <a:schemeClr val="tx1"/>
                    </a:solidFill>
                  </a:rPr>
                  <a:t>Step 2 Evaluation</a:t>
                </a:r>
              </a:p>
            </p:txBody>
          </p:sp>
          <p:sp>
            <p:nvSpPr>
              <p:cNvPr id="24" name="Text Box 17"/>
              <p:cNvSpPr txBox="1">
                <a:spLocks noChangeArrowheads="1"/>
              </p:cNvSpPr>
              <p:nvPr/>
            </p:nvSpPr>
            <p:spPr bwMode="auto">
              <a:xfrm>
                <a:off x="6948488" y="3059013"/>
                <a:ext cx="1728787" cy="707886"/>
              </a:xfrm>
              <a:prstGeom prst="rect">
                <a:avLst/>
              </a:prstGeom>
              <a:solidFill>
                <a:srgbClr val="0778A5">
                  <a:alpha val="65000"/>
                </a:srgbClr>
              </a:solidFill>
              <a:ln w="0" algn="ctr">
                <a:solidFill>
                  <a:srgbClr val="0778A5"/>
                </a:solidFill>
                <a:miter lim="800000"/>
                <a:headEnd/>
                <a:tailEnd/>
              </a:ln>
              <a:effectLs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de-DE" sz="400" b="1" dirty="0">
                  <a:solidFill>
                    <a:schemeClr val="tx1"/>
                  </a:solidFill>
                </a:endParaRPr>
              </a:p>
              <a:p>
                <a:pPr>
                  <a:spcBef>
                    <a:spcPct val="50000"/>
                  </a:spcBef>
                </a:pPr>
                <a:r>
                  <a:rPr lang="de-DE" b="1" dirty="0">
                    <a:solidFill>
                      <a:schemeClr val="bg1"/>
                    </a:solidFill>
                  </a:rPr>
                  <a:t>Part B1</a:t>
                </a:r>
              </a:p>
              <a:p>
                <a:pPr>
                  <a:spcBef>
                    <a:spcPct val="50000"/>
                  </a:spcBef>
                </a:pPr>
                <a:endParaRPr lang="de-DE" sz="1000" b="1" dirty="0">
                  <a:solidFill>
                    <a:schemeClr val="tx1"/>
                  </a:solidFill>
                </a:endParaRPr>
              </a:p>
            </p:txBody>
          </p:sp>
          <p:sp>
            <p:nvSpPr>
              <p:cNvPr id="25" name="Text Box 18"/>
              <p:cNvSpPr txBox="1">
                <a:spLocks noChangeArrowheads="1"/>
              </p:cNvSpPr>
              <p:nvPr/>
            </p:nvSpPr>
            <p:spPr bwMode="auto">
              <a:xfrm>
                <a:off x="6948488" y="4005263"/>
                <a:ext cx="1728787" cy="1277273"/>
              </a:xfrm>
              <a:prstGeom prst="rect">
                <a:avLst/>
              </a:prstGeom>
              <a:solidFill>
                <a:srgbClr val="0778A5"/>
              </a:solidFill>
              <a:ln w="0" algn="ctr">
                <a:solidFill>
                  <a:srgbClr val="0778A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r>
                  <a:rPr lang="de-DE" b="1" dirty="0">
                    <a:solidFill>
                      <a:schemeClr val="bg1"/>
                    </a:solidFill>
                  </a:rPr>
                  <a:t>Part B2: </a:t>
                </a:r>
              </a:p>
              <a:p>
                <a:pPr>
                  <a:spcBef>
                    <a:spcPct val="50000"/>
                  </a:spcBef>
                </a:pPr>
                <a:r>
                  <a:rPr lang="en-US" b="1" dirty="0">
                    <a:solidFill>
                      <a:schemeClr val="bg1"/>
                    </a:solidFill>
                  </a:rPr>
                  <a:t>Extended Scientific Proposal (incl. Resources): 15 </a:t>
                </a:r>
                <a:r>
                  <a:rPr lang="en-US" b="1" dirty="0" smtClean="0">
                    <a:solidFill>
                      <a:schemeClr val="bg1"/>
                    </a:solidFill>
                  </a:rPr>
                  <a:t>p</a:t>
                </a:r>
                <a:endParaRPr lang="en-US" b="1" dirty="0">
                  <a:solidFill>
                    <a:schemeClr val="bg1"/>
                  </a:solidFill>
                </a:endParaRPr>
              </a:p>
            </p:txBody>
          </p:sp>
        </p:grpSp>
      </p:grpSp>
      <p:sp>
        <p:nvSpPr>
          <p:cNvPr id="26" name="Text Box 12"/>
          <p:cNvSpPr txBox="1">
            <a:spLocks noChangeArrowheads="1"/>
          </p:cNvSpPr>
          <p:nvPr/>
        </p:nvSpPr>
        <p:spPr bwMode="auto">
          <a:xfrm>
            <a:off x="6948488" y="5635257"/>
            <a:ext cx="1728787" cy="307777"/>
          </a:xfrm>
          <a:prstGeom prst="rect">
            <a:avLst/>
          </a:prstGeom>
          <a:solidFill>
            <a:schemeClr val="accent2"/>
          </a:solidFill>
          <a:ln>
            <a:noFill/>
          </a:ln>
          <a:effectLs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spcBef>
                <a:spcPct val="50000"/>
              </a:spcBef>
            </a:pPr>
            <a:r>
              <a:rPr lang="de-DE" sz="1400" b="1" dirty="0" smtClean="0"/>
              <a:t>Interviews</a:t>
            </a:r>
            <a:endParaRPr lang="de-DE" sz="1400" b="1" dirty="0"/>
          </a:p>
        </p:txBody>
      </p:sp>
      <p:sp>
        <p:nvSpPr>
          <p:cNvPr id="27" name="Text Box 12"/>
          <p:cNvSpPr txBox="1">
            <a:spLocks noChangeArrowheads="1"/>
          </p:cNvSpPr>
          <p:nvPr/>
        </p:nvSpPr>
        <p:spPr bwMode="auto">
          <a:xfrm>
            <a:off x="6948488" y="5143916"/>
            <a:ext cx="1728787" cy="307777"/>
          </a:xfrm>
          <a:prstGeom prst="rect">
            <a:avLst/>
          </a:prstGeom>
          <a:solidFill>
            <a:schemeClr val="accent5">
              <a:lumMod val="50000"/>
            </a:schemeClr>
          </a:solidFill>
          <a:ln>
            <a:noFill/>
          </a:ln>
          <a:effectLs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spcBef>
                <a:spcPct val="50000"/>
              </a:spcBef>
            </a:pPr>
            <a:r>
              <a:rPr lang="de-DE" sz="1400" b="1" dirty="0" err="1" smtClean="0">
                <a:solidFill>
                  <a:schemeClr val="bg1"/>
                </a:solidFill>
              </a:rPr>
              <a:t>External</a:t>
            </a:r>
            <a:r>
              <a:rPr lang="de-DE" sz="1400" b="1" dirty="0" smtClean="0">
                <a:solidFill>
                  <a:schemeClr val="bg1"/>
                </a:solidFill>
              </a:rPr>
              <a:t> Reviews</a:t>
            </a:r>
            <a:endParaRPr lang="de-DE" sz="1400" b="1" dirty="0">
              <a:solidFill>
                <a:schemeClr val="bg1"/>
              </a:solidFill>
            </a:endParaRPr>
          </a:p>
        </p:txBody>
      </p:sp>
      <p:sp>
        <p:nvSpPr>
          <p:cNvPr id="28" name="Textplatzhalter 1"/>
          <p:cNvSpPr>
            <a:spLocks noGrp="1"/>
          </p:cNvSpPr>
          <p:nvPr>
            <p:ph type="title"/>
          </p:nvPr>
        </p:nvSpPr>
        <p:spPr/>
        <p:txBody>
          <a:bodyPr>
            <a:normAutofit/>
          </a:bodyPr>
          <a:lstStyle/>
          <a:p>
            <a:pPr marL="0" indent="0">
              <a:buNone/>
            </a:pPr>
            <a:r>
              <a:rPr lang="de-DE" dirty="0" err="1" smtClean="0">
                <a:latin typeface="Arial" panose="020B0604020202020204" pitchFamily="34" charset="0"/>
                <a:cs typeface="Arial" panose="020B0604020202020204" pitchFamily="34" charset="0"/>
              </a:rPr>
              <a:t>Application</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and</a:t>
            </a:r>
            <a:r>
              <a:rPr lang="de-DE" dirty="0" smtClean="0">
                <a:latin typeface="Arial" panose="020B0604020202020204" pitchFamily="34" charset="0"/>
                <a:cs typeface="Arial" panose="020B0604020202020204" pitchFamily="34" charset="0"/>
              </a:rPr>
              <a:t> Evaluation </a:t>
            </a:r>
            <a:r>
              <a:rPr lang="de-DE" dirty="0" err="1" smtClean="0">
                <a:latin typeface="Arial" panose="020B0604020202020204" pitchFamily="34" charset="0"/>
                <a:cs typeface="Arial" panose="020B0604020202020204" pitchFamily="34" charset="0"/>
              </a:rPr>
              <a:t>Process</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755527" y="6102668"/>
            <a:ext cx="7057354" cy="400110"/>
          </a:xfrm>
          <a:prstGeom prst="rect">
            <a:avLst/>
          </a:prstGeom>
          <a:noFill/>
        </p:spPr>
        <p:txBody>
          <a:bodyPr wrap="square" rtlCol="0">
            <a:spAutoFit/>
          </a:bodyPr>
          <a:lstStyle/>
          <a:p>
            <a:pPr algn="ctr"/>
            <a:r>
              <a:rPr lang="en-US" sz="2000" b="1" dirty="0" smtClean="0">
                <a:latin typeface="Arial" pitchFamily="34" charset="0"/>
                <a:cs typeface="Arial" pitchFamily="34" charset="0"/>
              </a:rPr>
              <a:t>CHECK &amp; USE OFFICIAL TEMPLATE</a:t>
            </a:r>
            <a:r>
              <a:rPr lang="en-US" sz="2000" b="1" dirty="0" smtClean="0">
                <a:latin typeface="Arial" pitchFamily="34" charset="0"/>
                <a:cs typeface="Arial" pitchFamily="34" charset="0"/>
              </a:rPr>
              <a:t>!</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18101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386446" y="5395795"/>
            <a:ext cx="3147208" cy="632481"/>
          </a:xfrm>
          <a:prstGeom prst="rect">
            <a:avLst/>
          </a:prstGeom>
          <a:solidFill>
            <a:schemeClr val="accent2">
              <a:lumMod val="40000"/>
              <a:lumOff val="60000"/>
            </a:schemeClr>
          </a:solidFill>
        </p:spPr>
        <p:txBody>
          <a:bodyPr wrap="square" rtlCol="0">
            <a:spAutoFit/>
          </a:bodyPr>
          <a:lstStyle/>
          <a:p>
            <a:pPr marL="0" lvl="1" algn="ctr" defTabSz="711200">
              <a:lnSpc>
                <a:spcPct val="90000"/>
              </a:lnSpc>
              <a:spcBef>
                <a:spcPct val="0"/>
              </a:spcBef>
              <a:spcAft>
                <a:spcPct val="15000"/>
              </a:spcAft>
            </a:pPr>
            <a:r>
              <a:rPr lang="de-DE" b="1" dirty="0">
                <a:latin typeface="BundesSans Office Regular"/>
              </a:rPr>
              <a:t>B</a:t>
            </a:r>
            <a:r>
              <a:rPr lang="de-DE" b="1" dirty="0" smtClean="0">
                <a:latin typeface="BundesSans Office Regular"/>
              </a:rPr>
              <a:t>:  </a:t>
            </a:r>
            <a:r>
              <a:rPr lang="de-DE" b="1" dirty="0" err="1" smtClean="0">
                <a:latin typeface="BundesSans Office Regular"/>
              </a:rPr>
              <a:t>wait</a:t>
            </a:r>
            <a:r>
              <a:rPr lang="de-DE" b="1" dirty="0" smtClean="0">
                <a:latin typeface="BundesSans Office Regular"/>
              </a:rPr>
              <a:t> 1 Call!</a:t>
            </a:r>
            <a:endParaRPr lang="de-DE" b="1" dirty="0">
              <a:latin typeface="BundesSans Office Regular"/>
            </a:endParaRPr>
          </a:p>
          <a:p>
            <a:pPr marL="0" lvl="1" algn="ctr" defTabSz="711200">
              <a:lnSpc>
                <a:spcPct val="90000"/>
              </a:lnSpc>
              <a:spcBef>
                <a:spcPct val="0"/>
              </a:spcBef>
              <a:spcAft>
                <a:spcPct val="15000"/>
              </a:spcAft>
            </a:pPr>
            <a:r>
              <a:rPr lang="de-DE" b="1" dirty="0" smtClean="0">
                <a:latin typeface="BundesSans Office Regular"/>
              </a:rPr>
              <a:t>C</a:t>
            </a:r>
            <a:r>
              <a:rPr lang="de-DE" b="1" dirty="0">
                <a:latin typeface="BundesSans Office Regular"/>
              </a:rPr>
              <a:t>: </a:t>
            </a:r>
            <a:r>
              <a:rPr lang="de-DE" b="1" dirty="0" smtClean="0">
                <a:latin typeface="BundesSans Office Regular"/>
              </a:rPr>
              <a:t> </a:t>
            </a:r>
            <a:r>
              <a:rPr lang="de-DE" b="1" dirty="0" err="1" smtClean="0">
                <a:latin typeface="BundesSans Office Regular"/>
              </a:rPr>
              <a:t>wait</a:t>
            </a:r>
            <a:r>
              <a:rPr lang="de-DE" b="1" dirty="0" smtClean="0">
                <a:latin typeface="BundesSans Office Regular"/>
              </a:rPr>
              <a:t> 2 Calls !</a:t>
            </a:r>
          </a:p>
        </p:txBody>
      </p:sp>
      <p:sp>
        <p:nvSpPr>
          <p:cNvPr id="10" name="Textfeld 9"/>
          <p:cNvSpPr txBox="1"/>
          <p:nvPr/>
        </p:nvSpPr>
        <p:spPr>
          <a:xfrm>
            <a:off x="3691634" y="5512750"/>
            <a:ext cx="4906456" cy="369332"/>
          </a:xfrm>
          <a:prstGeom prst="rect">
            <a:avLst/>
          </a:prstGeom>
          <a:solidFill>
            <a:schemeClr val="tx2">
              <a:lumMod val="40000"/>
              <a:lumOff val="60000"/>
            </a:schemeClr>
          </a:solidFill>
        </p:spPr>
        <p:txBody>
          <a:bodyPr wrap="square" rtlCol="0">
            <a:spAutoFit/>
          </a:bodyPr>
          <a:lstStyle/>
          <a:p>
            <a:pPr marL="0" lvl="1" algn="ctr"/>
            <a:r>
              <a:rPr lang="de-DE" dirty="0" err="1" smtClean="0">
                <a:latin typeface="BundesSans Office Regular"/>
              </a:rPr>
              <a:t>If</a:t>
            </a:r>
            <a:r>
              <a:rPr lang="de-DE" dirty="0" smtClean="0">
                <a:latin typeface="BundesSans Office Regular"/>
              </a:rPr>
              <a:t> not </a:t>
            </a:r>
            <a:r>
              <a:rPr lang="de-DE" dirty="0" err="1" smtClean="0">
                <a:latin typeface="BundesSans Office Regular"/>
              </a:rPr>
              <a:t>funded</a:t>
            </a:r>
            <a:r>
              <a:rPr lang="de-DE" dirty="0" smtClean="0">
                <a:latin typeface="BundesSans Office Regular"/>
              </a:rPr>
              <a:t>, </a:t>
            </a:r>
            <a:r>
              <a:rPr lang="de-DE" dirty="0" err="1" smtClean="0">
                <a:latin typeface="BundesSans Office Regular"/>
              </a:rPr>
              <a:t>direct</a:t>
            </a:r>
            <a:r>
              <a:rPr lang="de-DE" dirty="0" smtClean="0">
                <a:latin typeface="BundesSans Office Regular"/>
              </a:rPr>
              <a:t> </a:t>
            </a:r>
            <a:r>
              <a:rPr lang="de-DE" dirty="0" err="1" smtClean="0">
                <a:latin typeface="BundesSans Office Regular"/>
              </a:rPr>
              <a:t>re-application</a:t>
            </a:r>
            <a:r>
              <a:rPr lang="de-DE" dirty="0" smtClean="0">
                <a:latin typeface="BundesSans Office Regular"/>
              </a:rPr>
              <a:t> </a:t>
            </a:r>
            <a:r>
              <a:rPr lang="de-DE" dirty="0" err="1" smtClean="0">
                <a:latin typeface="BundesSans Office Regular"/>
              </a:rPr>
              <a:t>possible</a:t>
            </a:r>
            <a:endParaRPr lang="de-DE" dirty="0">
              <a:latin typeface="BundesSans Office Regular"/>
            </a:endParaRPr>
          </a:p>
        </p:txBody>
      </p:sp>
      <p:sp>
        <p:nvSpPr>
          <p:cNvPr id="12" name="Textplatzhalter 2"/>
          <p:cNvSpPr>
            <a:spLocks noGrp="1"/>
          </p:cNvSpPr>
          <p:nvPr>
            <p:ph type="title"/>
          </p:nvPr>
        </p:nvSpPr>
        <p:spPr>
          <a:prstGeom prst="rect">
            <a:avLst/>
          </a:prstGeom>
        </p:spPr>
        <p:txBody>
          <a:bodyPr/>
          <a:lstStyle/>
          <a:p>
            <a:r>
              <a:rPr lang="de-DE" dirty="0" smtClean="0">
                <a:latin typeface="BundesSerif Office Regular"/>
              </a:rPr>
              <a:t>Marks &amp; Re-</a:t>
            </a:r>
            <a:r>
              <a:rPr lang="de-DE" dirty="0" err="1" smtClean="0">
                <a:latin typeface="BundesSerif Office Regular"/>
              </a:rPr>
              <a:t>application</a:t>
            </a:r>
            <a:r>
              <a:rPr lang="de-DE" dirty="0" smtClean="0">
                <a:latin typeface="BundesSerif Office Regular"/>
              </a:rPr>
              <a:t> </a:t>
            </a:r>
            <a:r>
              <a:rPr lang="de-DE" dirty="0" err="1" smtClean="0">
                <a:latin typeface="BundesSerif Office Regular"/>
              </a:rPr>
              <a:t>rules</a:t>
            </a:r>
            <a:endParaRPr lang="de-DE" dirty="0">
              <a:latin typeface="BundesSerif Office Regular"/>
            </a:endParaRPr>
          </a:p>
        </p:txBody>
      </p:sp>
      <p:sp>
        <p:nvSpPr>
          <p:cNvPr id="2" name="Textfeld 1"/>
          <p:cNvSpPr txBox="1"/>
          <p:nvPr/>
        </p:nvSpPr>
        <p:spPr>
          <a:xfrm>
            <a:off x="3691634" y="2279175"/>
            <a:ext cx="4906456" cy="2985433"/>
          </a:xfrm>
          <a:prstGeom prst="rect">
            <a:avLst/>
          </a:prstGeom>
          <a:solidFill>
            <a:schemeClr val="tx2">
              <a:lumMod val="20000"/>
              <a:lumOff val="80000"/>
            </a:schemeClr>
          </a:solidFill>
        </p:spPr>
        <p:txBody>
          <a:bodyPr wrap="square" rtlCol="0">
            <a:spAutoFit/>
          </a:bodyPr>
          <a:lstStyle/>
          <a:p>
            <a:pPr lvl="0"/>
            <a:r>
              <a:rPr lang="de-DE" sz="2800" b="1" dirty="0">
                <a:latin typeface="BundesSans Office Regular"/>
              </a:rPr>
              <a:t>2nd </a:t>
            </a:r>
            <a:r>
              <a:rPr lang="de-DE" sz="2800" b="1" dirty="0" err="1" smtClean="0">
                <a:latin typeface="BundesSans Office Regular"/>
              </a:rPr>
              <a:t>step</a:t>
            </a:r>
            <a:r>
              <a:rPr lang="de-DE" sz="2800" b="1" dirty="0" smtClean="0">
                <a:latin typeface="BundesSans Office Regular"/>
              </a:rPr>
              <a:t> – Final </a:t>
            </a:r>
            <a:r>
              <a:rPr lang="de-DE" sz="2800" b="1" dirty="0" err="1" smtClean="0">
                <a:latin typeface="BundesSans Office Regular"/>
              </a:rPr>
              <a:t>Result</a:t>
            </a:r>
            <a:r>
              <a:rPr lang="de-DE" sz="2800" b="1" dirty="0" smtClean="0">
                <a:latin typeface="BundesSans Office Regular"/>
              </a:rPr>
              <a:t> </a:t>
            </a:r>
          </a:p>
          <a:p>
            <a:pPr lvl="0"/>
            <a:endParaRPr lang="de-DE" sz="2000" b="1" dirty="0">
              <a:solidFill>
                <a:srgbClr val="00B050"/>
              </a:solidFill>
              <a:latin typeface="BundesSans Office Regular"/>
            </a:endParaRPr>
          </a:p>
          <a:p>
            <a:pPr lvl="0"/>
            <a:endParaRPr lang="de-DE" sz="2000" b="1" dirty="0" smtClean="0">
              <a:solidFill>
                <a:srgbClr val="00B050"/>
              </a:solidFill>
              <a:latin typeface="BundesSans Office Regular"/>
            </a:endParaRPr>
          </a:p>
          <a:p>
            <a:pPr lvl="0"/>
            <a:r>
              <a:rPr lang="de-DE" sz="2000" b="1" dirty="0" smtClean="0">
                <a:solidFill>
                  <a:srgbClr val="00B050"/>
                </a:solidFill>
                <a:latin typeface="BundesSans Office Regular"/>
              </a:rPr>
              <a:t>A </a:t>
            </a:r>
            <a:r>
              <a:rPr lang="de-DE" sz="2000" b="1" dirty="0">
                <a:solidFill>
                  <a:srgbClr val="00B050"/>
                </a:solidFill>
                <a:latin typeface="BundesSans Office Regular"/>
              </a:rPr>
              <a:t>= </a:t>
            </a:r>
            <a:r>
              <a:rPr lang="de-DE" sz="2000" b="1" dirty="0" err="1" smtClean="0">
                <a:solidFill>
                  <a:srgbClr val="00B050"/>
                </a:solidFill>
                <a:latin typeface="BundesSans Office Regular"/>
              </a:rPr>
              <a:t>excellent</a:t>
            </a:r>
            <a:r>
              <a:rPr lang="de-DE" sz="2000" b="1" dirty="0" smtClean="0">
                <a:solidFill>
                  <a:srgbClr val="00B050"/>
                </a:solidFill>
                <a:latin typeface="BundesSans Office Regular"/>
              </a:rPr>
              <a:t>    </a:t>
            </a:r>
            <a:endParaRPr lang="de-DE" sz="2000" b="1" dirty="0">
              <a:solidFill>
                <a:srgbClr val="00B050"/>
              </a:solidFill>
              <a:latin typeface="BundesSans Office Regular"/>
            </a:endParaRPr>
          </a:p>
          <a:p>
            <a:pPr lvl="0"/>
            <a:endParaRPr lang="de-DE" sz="2000" dirty="0" smtClean="0">
              <a:latin typeface="BundesSans Office Regular"/>
            </a:endParaRPr>
          </a:p>
          <a:p>
            <a:pPr lvl="0"/>
            <a:endParaRPr lang="de-DE" sz="2000" dirty="0">
              <a:latin typeface="BundesSans Office Regular"/>
            </a:endParaRPr>
          </a:p>
          <a:p>
            <a:pPr lvl="0"/>
            <a:r>
              <a:rPr lang="de-DE" sz="2000" dirty="0">
                <a:latin typeface="BundesSans Office Regular"/>
              </a:rPr>
              <a:t>B = </a:t>
            </a:r>
            <a:r>
              <a:rPr lang="de-DE" sz="2000" dirty="0" err="1">
                <a:latin typeface="BundesSans Office Regular"/>
              </a:rPr>
              <a:t>good</a:t>
            </a:r>
            <a:r>
              <a:rPr lang="de-DE" sz="2000" dirty="0">
                <a:latin typeface="BundesSans Office Regular"/>
              </a:rPr>
              <a:t> but not </a:t>
            </a:r>
            <a:r>
              <a:rPr lang="de-DE" sz="2000" dirty="0" err="1" smtClean="0">
                <a:latin typeface="BundesSans Office Regular"/>
              </a:rPr>
              <a:t>sufficient</a:t>
            </a:r>
            <a:endParaRPr lang="de-DE" sz="2000" dirty="0" smtClean="0">
              <a:latin typeface="BundesSans Office Regular"/>
            </a:endParaRPr>
          </a:p>
          <a:p>
            <a:pPr lvl="0"/>
            <a:endParaRPr lang="de-DE" sz="2000" dirty="0">
              <a:latin typeface="BundesSans Office Regular"/>
            </a:endParaRPr>
          </a:p>
          <a:p>
            <a:endParaRPr lang="de-DE" sz="2000" dirty="0">
              <a:latin typeface="BundesSans Office Regular"/>
            </a:endParaRPr>
          </a:p>
        </p:txBody>
      </p:sp>
      <p:sp>
        <p:nvSpPr>
          <p:cNvPr id="3" name="Textfeld 2"/>
          <p:cNvSpPr txBox="1"/>
          <p:nvPr/>
        </p:nvSpPr>
        <p:spPr>
          <a:xfrm>
            <a:off x="386446" y="2235538"/>
            <a:ext cx="3147208" cy="2985433"/>
          </a:xfrm>
          <a:prstGeom prst="rect">
            <a:avLst/>
          </a:prstGeom>
          <a:solidFill>
            <a:schemeClr val="tx2">
              <a:lumMod val="20000"/>
              <a:lumOff val="80000"/>
            </a:schemeClr>
          </a:solidFill>
        </p:spPr>
        <p:txBody>
          <a:bodyPr wrap="none" rtlCol="0">
            <a:spAutoFit/>
          </a:bodyPr>
          <a:lstStyle/>
          <a:p>
            <a:pPr lvl="0"/>
            <a:r>
              <a:rPr lang="de-DE" sz="2800" b="1" dirty="0">
                <a:latin typeface="BundesSans Office Regular"/>
              </a:rPr>
              <a:t>1st </a:t>
            </a:r>
            <a:r>
              <a:rPr lang="de-DE" sz="2800" b="1" dirty="0" err="1">
                <a:latin typeface="BundesSans Office Regular"/>
              </a:rPr>
              <a:t>step</a:t>
            </a:r>
            <a:endParaRPr lang="de-DE" sz="2800" b="1" dirty="0">
              <a:latin typeface="BundesSans Office Regular"/>
            </a:endParaRPr>
          </a:p>
          <a:p>
            <a:pPr lvl="0"/>
            <a:endParaRPr lang="de-DE" sz="2000" b="1" dirty="0" smtClean="0">
              <a:solidFill>
                <a:srgbClr val="00B050"/>
              </a:solidFill>
              <a:latin typeface="BundesSans Office Regular"/>
            </a:endParaRPr>
          </a:p>
          <a:p>
            <a:pPr lvl="0"/>
            <a:r>
              <a:rPr lang="de-DE" sz="2000" b="1" dirty="0" smtClean="0">
                <a:solidFill>
                  <a:srgbClr val="00B050"/>
                </a:solidFill>
                <a:latin typeface="BundesSans Office Regular"/>
              </a:rPr>
              <a:t>A </a:t>
            </a:r>
            <a:r>
              <a:rPr lang="de-DE" sz="2000" b="1" dirty="0">
                <a:solidFill>
                  <a:srgbClr val="00B050"/>
                </a:solidFill>
                <a:latin typeface="BundesSans Office Regular"/>
              </a:rPr>
              <a:t>= </a:t>
            </a:r>
            <a:r>
              <a:rPr lang="de-DE" sz="2000" b="1" dirty="0" err="1">
                <a:solidFill>
                  <a:srgbClr val="00B050"/>
                </a:solidFill>
                <a:latin typeface="BundesSans Office Regular"/>
              </a:rPr>
              <a:t>excellent</a:t>
            </a:r>
            <a:endParaRPr lang="de-DE" sz="2000" b="1" dirty="0">
              <a:solidFill>
                <a:srgbClr val="00B050"/>
              </a:solidFill>
              <a:latin typeface="BundesSans Office Regular"/>
            </a:endParaRPr>
          </a:p>
          <a:p>
            <a:pPr lvl="0"/>
            <a:endParaRPr lang="de-DE" sz="2000" dirty="0">
              <a:latin typeface="BundesSans Office Regular"/>
            </a:endParaRPr>
          </a:p>
          <a:p>
            <a:pPr lvl="0"/>
            <a:r>
              <a:rPr lang="de-DE" sz="2000" dirty="0">
                <a:latin typeface="BundesSans Office Regular"/>
              </a:rPr>
              <a:t>B = </a:t>
            </a:r>
            <a:r>
              <a:rPr lang="de-DE" sz="2000" dirty="0" err="1">
                <a:latin typeface="BundesSans Office Regular"/>
              </a:rPr>
              <a:t>good</a:t>
            </a:r>
            <a:r>
              <a:rPr lang="de-DE" sz="2000" dirty="0">
                <a:latin typeface="BundesSans Office Regular"/>
              </a:rPr>
              <a:t> but not </a:t>
            </a:r>
            <a:r>
              <a:rPr lang="de-DE" sz="2000" dirty="0" err="1">
                <a:latin typeface="BundesSans Office Regular"/>
              </a:rPr>
              <a:t>sufficient</a:t>
            </a:r>
            <a:endParaRPr lang="de-DE" sz="2000" dirty="0">
              <a:latin typeface="BundesSans Office Regular"/>
            </a:endParaRPr>
          </a:p>
          <a:p>
            <a:pPr lvl="0"/>
            <a:endParaRPr lang="de-DE" sz="2000" dirty="0">
              <a:latin typeface="BundesSans Office Regular"/>
            </a:endParaRPr>
          </a:p>
          <a:p>
            <a:pPr lvl="0"/>
            <a:r>
              <a:rPr lang="de-DE" sz="2000" dirty="0">
                <a:latin typeface="BundesSans Office Regular"/>
              </a:rPr>
              <a:t>C = </a:t>
            </a:r>
            <a:r>
              <a:rPr lang="de-DE" sz="2000" dirty="0" err="1">
                <a:latin typeface="BundesSans Office Regular"/>
              </a:rPr>
              <a:t>unsufficient</a:t>
            </a:r>
            <a:endParaRPr lang="de-DE" sz="2000" dirty="0">
              <a:latin typeface="BundesSans Office Regular"/>
            </a:endParaRPr>
          </a:p>
          <a:p>
            <a:pPr lvl="0"/>
            <a:endParaRPr lang="de-DE" sz="2000" dirty="0">
              <a:latin typeface="BundesSans Office Regular"/>
            </a:endParaRPr>
          </a:p>
          <a:p>
            <a:endParaRPr lang="de-DE" sz="2000" dirty="0">
              <a:latin typeface="BundesSans Office Regular"/>
            </a:endParaRPr>
          </a:p>
        </p:txBody>
      </p:sp>
      <p:cxnSp>
        <p:nvCxnSpPr>
          <p:cNvPr id="15" name="Gerade Verbindung mit Pfeil 14"/>
          <p:cNvCxnSpPr/>
          <p:nvPr/>
        </p:nvCxnSpPr>
        <p:spPr>
          <a:xfrm flipV="1">
            <a:off x="5665197" y="3091219"/>
            <a:ext cx="682388" cy="2593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6537277" y="2884340"/>
            <a:ext cx="1733266" cy="707886"/>
          </a:xfrm>
          <a:prstGeom prst="rect">
            <a:avLst/>
          </a:prstGeom>
          <a:noFill/>
        </p:spPr>
        <p:txBody>
          <a:bodyPr wrap="square" rtlCol="0">
            <a:spAutoFit/>
          </a:bodyPr>
          <a:lstStyle/>
          <a:p>
            <a:r>
              <a:rPr lang="de-DE" sz="2000" dirty="0" smtClean="0">
                <a:solidFill>
                  <a:srgbClr val="00B050"/>
                </a:solidFill>
                <a:latin typeface="BundesSans Office Regular"/>
              </a:rPr>
              <a:t>A: </a:t>
            </a:r>
            <a:r>
              <a:rPr lang="de-DE" sz="2000" dirty="0" err="1" smtClean="0">
                <a:solidFill>
                  <a:srgbClr val="00B050"/>
                </a:solidFill>
                <a:latin typeface="BundesSans Office Regular"/>
              </a:rPr>
              <a:t>funded</a:t>
            </a:r>
            <a:endParaRPr lang="de-DE" sz="2000" dirty="0" smtClean="0">
              <a:solidFill>
                <a:srgbClr val="00B050"/>
              </a:solidFill>
              <a:latin typeface="BundesSans Office Regular"/>
            </a:endParaRPr>
          </a:p>
          <a:p>
            <a:r>
              <a:rPr lang="de-DE" sz="2000" dirty="0" smtClean="0">
                <a:latin typeface="BundesSans Office Regular"/>
              </a:rPr>
              <a:t>A: </a:t>
            </a:r>
            <a:r>
              <a:rPr lang="de-DE" sz="2000" dirty="0" err="1" smtClean="0">
                <a:latin typeface="BundesSans Office Regular"/>
              </a:rPr>
              <a:t>unfunded</a:t>
            </a:r>
            <a:endParaRPr lang="de-DE" sz="2000" dirty="0">
              <a:latin typeface="BundesSans Office Regular"/>
            </a:endParaRPr>
          </a:p>
        </p:txBody>
      </p:sp>
      <p:cxnSp>
        <p:nvCxnSpPr>
          <p:cNvPr id="17" name="Gerade Verbindung mit Pfeil 16"/>
          <p:cNvCxnSpPr/>
          <p:nvPr/>
        </p:nvCxnSpPr>
        <p:spPr>
          <a:xfrm flipV="1">
            <a:off x="5732060" y="3451748"/>
            <a:ext cx="615525" cy="1012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Gleichschenkliges Dreieck 28"/>
          <p:cNvSpPr/>
          <p:nvPr/>
        </p:nvSpPr>
        <p:spPr>
          <a:xfrm rot="10800000">
            <a:off x="1405719" y="4984829"/>
            <a:ext cx="1037230" cy="3684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Gleichschenkliges Dreieck 29"/>
          <p:cNvSpPr/>
          <p:nvPr/>
        </p:nvSpPr>
        <p:spPr>
          <a:xfrm rot="10800000">
            <a:off x="5626247" y="5027304"/>
            <a:ext cx="1037230" cy="48544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8710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84213" y="3059185"/>
            <a:ext cx="1439862" cy="369332"/>
          </a:xfrm>
          <a:prstGeom prst="rect">
            <a:avLst/>
          </a:prstGeom>
          <a:solidFill>
            <a:srgbClr val="4774AB"/>
          </a:solidFill>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Deadline</a:t>
            </a:r>
          </a:p>
        </p:txBody>
      </p:sp>
      <p:sp>
        <p:nvSpPr>
          <p:cNvPr id="5" name="Text Box 4"/>
          <p:cNvSpPr txBox="1">
            <a:spLocks noChangeArrowheads="1"/>
          </p:cNvSpPr>
          <p:nvPr/>
        </p:nvSpPr>
        <p:spPr bwMode="auto">
          <a:xfrm>
            <a:off x="2555874" y="3059185"/>
            <a:ext cx="1439863" cy="646331"/>
          </a:xfrm>
          <a:prstGeom prst="rect">
            <a:avLst/>
          </a:prstGeom>
          <a:solidFill>
            <a:srgbClr val="4774AB"/>
          </a:solidFill>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700" dirty="0"/>
              <a:t>Invitation </a:t>
            </a:r>
            <a:r>
              <a:rPr lang="de-DE" sz="1700" dirty="0" smtClean="0"/>
              <a:t>to interview</a:t>
            </a:r>
            <a:endParaRPr lang="de-DE" sz="1700" dirty="0"/>
          </a:p>
        </p:txBody>
      </p:sp>
      <p:sp>
        <p:nvSpPr>
          <p:cNvPr id="6" name="Text Box 5"/>
          <p:cNvSpPr txBox="1">
            <a:spLocks noChangeArrowheads="1"/>
          </p:cNvSpPr>
          <p:nvPr/>
        </p:nvSpPr>
        <p:spPr bwMode="auto">
          <a:xfrm>
            <a:off x="4427537" y="3059184"/>
            <a:ext cx="1223962" cy="369332"/>
          </a:xfrm>
          <a:prstGeom prst="rect">
            <a:avLst/>
          </a:prstGeom>
          <a:solidFill>
            <a:srgbClr val="4774AB"/>
          </a:solidFill>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700" dirty="0"/>
              <a:t>Interview</a:t>
            </a:r>
          </a:p>
        </p:txBody>
      </p:sp>
      <p:sp>
        <p:nvSpPr>
          <p:cNvPr id="7" name="Text Box 6"/>
          <p:cNvSpPr txBox="1">
            <a:spLocks noChangeArrowheads="1"/>
          </p:cNvSpPr>
          <p:nvPr/>
        </p:nvSpPr>
        <p:spPr bwMode="auto">
          <a:xfrm>
            <a:off x="5795962" y="3059184"/>
            <a:ext cx="1441450" cy="369332"/>
          </a:xfrm>
          <a:prstGeom prst="rect">
            <a:avLst/>
          </a:prstGeom>
          <a:solidFill>
            <a:srgbClr val="4774AB"/>
          </a:solidFill>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700" dirty="0" err="1"/>
              <a:t>Acceptance</a:t>
            </a:r>
            <a:endParaRPr lang="de-DE" sz="1700" dirty="0"/>
          </a:p>
        </p:txBody>
      </p:sp>
      <p:sp>
        <p:nvSpPr>
          <p:cNvPr id="8" name="Text Box 7"/>
          <p:cNvSpPr txBox="1">
            <a:spLocks noChangeArrowheads="1"/>
          </p:cNvSpPr>
          <p:nvPr/>
        </p:nvSpPr>
        <p:spPr bwMode="auto">
          <a:xfrm>
            <a:off x="3132138" y="3951360"/>
            <a:ext cx="1079500" cy="646331"/>
          </a:xfrm>
          <a:prstGeom prst="rect">
            <a:avLst/>
          </a:prstGeom>
          <a:solidFill>
            <a:srgbClr val="A1B4D4"/>
          </a:solidFill>
          <a:ln>
            <a:noFill/>
          </a:ln>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err="1"/>
              <a:t>Rejection</a:t>
            </a:r>
            <a:r>
              <a:rPr lang="de-DE" sz="1600" dirty="0"/>
              <a:t> Step-1</a:t>
            </a:r>
          </a:p>
        </p:txBody>
      </p:sp>
      <p:sp>
        <p:nvSpPr>
          <p:cNvPr id="9" name="Line 8"/>
          <p:cNvSpPr>
            <a:spLocks noChangeShapeType="1"/>
          </p:cNvSpPr>
          <p:nvPr/>
        </p:nvSpPr>
        <p:spPr bwMode="auto">
          <a:xfrm>
            <a:off x="539750" y="2843285"/>
            <a:ext cx="8064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 Box 9"/>
          <p:cNvSpPr txBox="1">
            <a:spLocks noChangeArrowheads="1"/>
          </p:cNvSpPr>
          <p:nvPr/>
        </p:nvSpPr>
        <p:spPr bwMode="auto">
          <a:xfrm>
            <a:off x="539750" y="2411485"/>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eaLnBrk="1" hangingPunct="1">
              <a:spcBef>
                <a:spcPct val="50000"/>
              </a:spcBef>
            </a:pPr>
            <a:r>
              <a:rPr lang="de-DE" sz="1600" dirty="0" smtClean="0">
                <a:solidFill>
                  <a:schemeClr val="tx1"/>
                </a:solidFill>
              </a:rPr>
              <a:t>Oct 2019</a:t>
            </a:r>
            <a:r>
              <a:rPr lang="de-DE" sz="1600" dirty="0">
                <a:solidFill>
                  <a:schemeClr val="tx1"/>
                </a:solidFill>
              </a:rPr>
              <a:t>	</a:t>
            </a:r>
          </a:p>
        </p:txBody>
      </p:sp>
      <p:sp>
        <p:nvSpPr>
          <p:cNvPr id="11" name="Text Box 10"/>
          <p:cNvSpPr txBox="1">
            <a:spLocks noChangeArrowheads="1"/>
          </p:cNvSpPr>
          <p:nvPr/>
        </p:nvSpPr>
        <p:spPr bwMode="auto">
          <a:xfrm>
            <a:off x="2555875" y="2411485"/>
            <a:ext cx="1728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eaLnBrk="1" hangingPunct="1">
              <a:spcBef>
                <a:spcPct val="50000"/>
              </a:spcBef>
            </a:pPr>
            <a:r>
              <a:rPr lang="de-DE" sz="1600" dirty="0" smtClean="0">
                <a:solidFill>
                  <a:schemeClr val="tx1"/>
                </a:solidFill>
              </a:rPr>
              <a:t>Mar/Apr 2020</a:t>
            </a:r>
            <a:r>
              <a:rPr lang="de-DE" sz="1600" dirty="0">
                <a:solidFill>
                  <a:schemeClr val="tx1"/>
                </a:solidFill>
              </a:rPr>
              <a:t>	</a:t>
            </a:r>
          </a:p>
        </p:txBody>
      </p:sp>
      <p:sp>
        <p:nvSpPr>
          <p:cNvPr id="12" name="Text Box 11"/>
          <p:cNvSpPr txBox="1">
            <a:spLocks noChangeArrowheads="1"/>
          </p:cNvSpPr>
          <p:nvPr/>
        </p:nvSpPr>
        <p:spPr bwMode="auto">
          <a:xfrm>
            <a:off x="4427538" y="2411485"/>
            <a:ext cx="13684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eaLnBrk="1" hangingPunct="1">
              <a:spcBef>
                <a:spcPct val="50000"/>
              </a:spcBef>
            </a:pPr>
            <a:r>
              <a:rPr lang="de-DE" sz="1600" dirty="0" smtClean="0">
                <a:solidFill>
                  <a:schemeClr val="tx1"/>
                </a:solidFill>
              </a:rPr>
              <a:t>Jun/Jul</a:t>
            </a:r>
            <a:endParaRPr lang="de-DE" sz="1600" dirty="0">
              <a:solidFill>
                <a:schemeClr val="tx1"/>
              </a:solidFill>
            </a:endParaRPr>
          </a:p>
        </p:txBody>
      </p:sp>
      <p:sp>
        <p:nvSpPr>
          <p:cNvPr id="13" name="Text Box 12"/>
          <p:cNvSpPr txBox="1">
            <a:spLocks noChangeArrowheads="1"/>
          </p:cNvSpPr>
          <p:nvPr/>
        </p:nvSpPr>
        <p:spPr bwMode="auto">
          <a:xfrm>
            <a:off x="5903913" y="2427360"/>
            <a:ext cx="13334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eaLnBrk="1" hangingPunct="1">
              <a:spcBef>
                <a:spcPct val="50000"/>
              </a:spcBef>
            </a:pPr>
            <a:r>
              <a:rPr lang="de-DE" sz="1600" dirty="0" smtClean="0">
                <a:solidFill>
                  <a:schemeClr val="tx1"/>
                </a:solidFill>
              </a:rPr>
              <a:t>Aug</a:t>
            </a:r>
            <a:endParaRPr lang="de-DE" sz="1600" dirty="0">
              <a:solidFill>
                <a:schemeClr val="tx1"/>
              </a:solidFill>
            </a:endParaRPr>
          </a:p>
        </p:txBody>
      </p:sp>
      <p:sp>
        <p:nvSpPr>
          <p:cNvPr id="14" name="Text Box 13"/>
          <p:cNvSpPr txBox="1">
            <a:spLocks noChangeArrowheads="1"/>
          </p:cNvSpPr>
          <p:nvPr/>
        </p:nvSpPr>
        <p:spPr bwMode="auto">
          <a:xfrm>
            <a:off x="5795963" y="4075185"/>
            <a:ext cx="1655762" cy="646331"/>
          </a:xfrm>
          <a:prstGeom prst="rect">
            <a:avLst/>
          </a:prstGeom>
          <a:solidFill>
            <a:srgbClr val="A1B4D4"/>
          </a:solidFill>
          <a:ln>
            <a:noFill/>
          </a:ln>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err="1"/>
              <a:t>Rejection</a:t>
            </a:r>
            <a:r>
              <a:rPr lang="de-DE" dirty="0"/>
              <a:t> </a:t>
            </a:r>
            <a:endParaRPr lang="de-DE" dirty="0" smtClean="0"/>
          </a:p>
          <a:p>
            <a:r>
              <a:rPr lang="de-DE" dirty="0" smtClean="0"/>
              <a:t>Step-2</a:t>
            </a:r>
            <a:endParaRPr lang="de-DE" dirty="0"/>
          </a:p>
        </p:txBody>
      </p:sp>
      <p:sp>
        <p:nvSpPr>
          <p:cNvPr id="15" name="Text Box 14"/>
          <p:cNvSpPr txBox="1">
            <a:spLocks noChangeArrowheads="1"/>
          </p:cNvSpPr>
          <p:nvPr/>
        </p:nvSpPr>
        <p:spPr bwMode="auto">
          <a:xfrm>
            <a:off x="7380288" y="2411485"/>
            <a:ext cx="1763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eaLnBrk="1" hangingPunct="1">
              <a:spcBef>
                <a:spcPct val="50000"/>
              </a:spcBef>
            </a:pPr>
            <a:r>
              <a:rPr lang="de-DE" sz="1600" dirty="0" smtClean="0">
                <a:solidFill>
                  <a:schemeClr val="tx1"/>
                </a:solidFill>
              </a:rPr>
              <a:t>Sep – Dec 2020</a:t>
            </a:r>
            <a:endParaRPr lang="de-DE" sz="1600" dirty="0">
              <a:solidFill>
                <a:schemeClr val="tx1"/>
              </a:solidFill>
            </a:endParaRPr>
          </a:p>
        </p:txBody>
      </p:sp>
      <p:sp>
        <p:nvSpPr>
          <p:cNvPr id="16" name="Text Box 15"/>
          <p:cNvSpPr txBox="1">
            <a:spLocks noChangeArrowheads="1"/>
          </p:cNvSpPr>
          <p:nvPr/>
        </p:nvSpPr>
        <p:spPr bwMode="auto">
          <a:xfrm>
            <a:off x="7451724" y="3059184"/>
            <a:ext cx="1368425" cy="646331"/>
          </a:xfrm>
          <a:prstGeom prst="rect">
            <a:avLst/>
          </a:prstGeom>
          <a:solidFill>
            <a:srgbClr val="4774AB"/>
          </a:solidFill>
          <a:effectLs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smtClean="0"/>
              <a:t>Grant Agt. </a:t>
            </a:r>
            <a:r>
              <a:rPr lang="de-DE" sz="1600" dirty="0" err="1" smtClean="0"/>
              <a:t>preparation</a:t>
            </a:r>
            <a:endParaRPr lang="de-DE" sz="1600" dirty="0"/>
          </a:p>
        </p:txBody>
      </p:sp>
      <p:sp>
        <p:nvSpPr>
          <p:cNvPr id="17" name="Text Box 16"/>
          <p:cNvSpPr txBox="1">
            <a:spLocks noChangeArrowheads="1"/>
          </p:cNvSpPr>
          <p:nvPr/>
        </p:nvSpPr>
        <p:spPr bwMode="auto">
          <a:xfrm>
            <a:off x="971547" y="5273231"/>
            <a:ext cx="72905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r>
              <a:rPr lang="de-DE" sz="1600" b="1" dirty="0">
                <a:solidFill>
                  <a:srgbClr val="0778A5"/>
                </a:solidFill>
              </a:rPr>
              <a:t>Project </a:t>
            </a:r>
            <a:r>
              <a:rPr lang="de-DE" sz="1600" b="1" dirty="0" err="1">
                <a:solidFill>
                  <a:srgbClr val="0778A5"/>
                </a:solidFill>
              </a:rPr>
              <a:t>start</a:t>
            </a:r>
            <a:r>
              <a:rPr lang="de-DE" sz="1600" b="1" dirty="0">
                <a:solidFill>
                  <a:srgbClr val="0778A5"/>
                </a:solidFill>
              </a:rPr>
              <a:t> </a:t>
            </a:r>
            <a:r>
              <a:rPr lang="de-DE" sz="1600" b="1" dirty="0" err="1">
                <a:solidFill>
                  <a:srgbClr val="0778A5"/>
                </a:solidFill>
              </a:rPr>
              <a:t>date</a:t>
            </a:r>
            <a:r>
              <a:rPr lang="de-DE" sz="1600" dirty="0" smtClean="0">
                <a:solidFill>
                  <a:srgbClr val="0778A5"/>
                </a:solidFill>
              </a:rPr>
              <a:t>: </a:t>
            </a:r>
            <a:r>
              <a:rPr lang="de-DE" sz="1600" dirty="0" err="1">
                <a:solidFill>
                  <a:schemeClr val="tx1"/>
                </a:solidFill>
              </a:rPr>
              <a:t>usually</a:t>
            </a:r>
            <a:r>
              <a:rPr lang="de-DE" sz="1600" dirty="0">
                <a:solidFill>
                  <a:schemeClr val="tx1"/>
                </a:solidFill>
              </a:rPr>
              <a:t> </a:t>
            </a:r>
            <a:r>
              <a:rPr lang="de-DE" sz="1600" dirty="0" err="1" smtClean="0">
                <a:solidFill>
                  <a:schemeClr val="tx1"/>
                </a:solidFill>
              </a:rPr>
              <a:t>directly</a:t>
            </a:r>
            <a:r>
              <a:rPr lang="de-DE" sz="1600" dirty="0" smtClean="0">
                <a:solidFill>
                  <a:schemeClr val="tx1"/>
                </a:solidFill>
              </a:rPr>
              <a:t> after </a:t>
            </a:r>
            <a:r>
              <a:rPr lang="de-DE" sz="1600" dirty="0" err="1" smtClean="0">
                <a:solidFill>
                  <a:schemeClr val="tx1"/>
                </a:solidFill>
              </a:rPr>
              <a:t>grant</a:t>
            </a:r>
            <a:r>
              <a:rPr lang="de-DE" sz="1600" dirty="0" smtClean="0">
                <a:solidFill>
                  <a:schemeClr val="tx1"/>
                </a:solidFill>
              </a:rPr>
              <a:t> </a:t>
            </a:r>
            <a:r>
              <a:rPr lang="de-DE" sz="1600" dirty="0" err="1" smtClean="0">
                <a:solidFill>
                  <a:schemeClr val="tx1"/>
                </a:solidFill>
              </a:rPr>
              <a:t>signature</a:t>
            </a:r>
            <a:r>
              <a:rPr lang="de-DE" sz="1600" dirty="0" smtClean="0">
                <a:solidFill>
                  <a:schemeClr val="tx1"/>
                </a:solidFill>
              </a:rPr>
              <a:t>, </a:t>
            </a:r>
            <a:r>
              <a:rPr lang="de-DE" sz="1600" dirty="0" err="1" smtClean="0">
                <a:solidFill>
                  <a:schemeClr val="tx1"/>
                </a:solidFill>
              </a:rPr>
              <a:t>latest</a:t>
            </a:r>
            <a:r>
              <a:rPr lang="de-DE" sz="1600" dirty="0" smtClean="0">
                <a:solidFill>
                  <a:schemeClr val="tx1"/>
                </a:solidFill>
              </a:rPr>
              <a:t> </a:t>
            </a:r>
            <a:r>
              <a:rPr lang="de-DE" sz="1600" dirty="0">
                <a:solidFill>
                  <a:schemeClr val="tx1"/>
                </a:solidFill>
              </a:rPr>
              <a:t>6 </a:t>
            </a:r>
            <a:r>
              <a:rPr lang="de-DE" sz="1600" dirty="0" err="1">
                <a:solidFill>
                  <a:schemeClr val="tx1"/>
                </a:solidFill>
              </a:rPr>
              <a:t>months</a:t>
            </a:r>
            <a:r>
              <a:rPr lang="de-DE" sz="1600" dirty="0">
                <a:solidFill>
                  <a:schemeClr val="tx1"/>
                </a:solidFill>
              </a:rPr>
              <a:t> after </a:t>
            </a:r>
            <a:r>
              <a:rPr lang="de-DE" sz="1600" dirty="0" err="1">
                <a:solidFill>
                  <a:schemeClr val="tx1"/>
                </a:solidFill>
              </a:rPr>
              <a:t>invitation</a:t>
            </a:r>
            <a:r>
              <a:rPr lang="de-DE" sz="1600" dirty="0">
                <a:solidFill>
                  <a:schemeClr val="tx1"/>
                </a:solidFill>
              </a:rPr>
              <a:t> </a:t>
            </a:r>
            <a:r>
              <a:rPr lang="de-DE" sz="1600" dirty="0" err="1">
                <a:solidFill>
                  <a:schemeClr val="tx1"/>
                </a:solidFill>
              </a:rPr>
              <a:t>to</a:t>
            </a:r>
            <a:r>
              <a:rPr lang="de-DE" sz="1600" dirty="0">
                <a:solidFill>
                  <a:schemeClr val="tx1"/>
                </a:solidFill>
              </a:rPr>
              <a:t> </a:t>
            </a:r>
            <a:r>
              <a:rPr lang="de-DE" sz="1600" dirty="0" err="1">
                <a:solidFill>
                  <a:schemeClr val="tx1"/>
                </a:solidFill>
              </a:rPr>
              <a:t>grant</a:t>
            </a:r>
            <a:r>
              <a:rPr lang="de-DE" sz="1600" dirty="0">
                <a:solidFill>
                  <a:schemeClr val="tx1"/>
                </a:solidFill>
              </a:rPr>
              <a:t> </a:t>
            </a:r>
            <a:r>
              <a:rPr lang="de-DE" sz="1600" dirty="0" err="1">
                <a:solidFill>
                  <a:schemeClr val="tx1"/>
                </a:solidFill>
              </a:rPr>
              <a:t>preparation</a:t>
            </a:r>
            <a:endParaRPr lang="de-DE" sz="1600" dirty="0">
              <a:solidFill>
                <a:schemeClr val="tx1"/>
              </a:solidFill>
            </a:endParaRPr>
          </a:p>
        </p:txBody>
      </p:sp>
      <p:sp>
        <p:nvSpPr>
          <p:cNvPr id="20" name="Textplatzhalter 1"/>
          <p:cNvSpPr>
            <a:spLocks noGrp="1"/>
          </p:cNvSpPr>
          <p:nvPr>
            <p:ph type="title"/>
          </p:nvPr>
        </p:nvSpPr>
        <p:spPr/>
        <p:txBody>
          <a:bodyPr/>
          <a:lstStyle/>
          <a:p>
            <a:r>
              <a:rPr lang="en-US" dirty="0" smtClean="0">
                <a:latin typeface="BundesSerif Office Regular"/>
              </a:rPr>
              <a:t>Indicative Timeline Starting Grants 2020</a:t>
            </a:r>
            <a:endParaRPr lang="de-DE" dirty="0">
              <a:latin typeface="BundesSerif Office Regular"/>
            </a:endParaRPr>
          </a:p>
        </p:txBody>
      </p:sp>
    </p:spTree>
    <p:extLst>
      <p:ext uri="{BB962C8B-B14F-4D97-AF65-F5344CB8AC3E}">
        <p14:creationId xmlns:p14="http://schemas.microsoft.com/office/powerpoint/2010/main" val="4055204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p:txBody>
          <a:bodyPr>
            <a:noAutofit/>
          </a:bodyPr>
          <a:lstStyle/>
          <a:p>
            <a:pPr>
              <a:lnSpc>
                <a:spcPct val="150000"/>
              </a:lnSpc>
            </a:pPr>
            <a:r>
              <a:rPr lang="en-US" sz="1600" b="1" dirty="0"/>
              <a:t>25 panels</a:t>
            </a:r>
          </a:p>
          <a:p>
            <a:pPr lvl="1"/>
            <a:r>
              <a:rPr lang="en-US" sz="1600" dirty="0"/>
              <a:t>10 Physical Sciences and Engineering (PE)</a:t>
            </a:r>
          </a:p>
          <a:p>
            <a:pPr lvl="1"/>
            <a:r>
              <a:rPr lang="en-US" sz="1600" dirty="0"/>
              <a:t>9 Life Sciences (LS)</a:t>
            </a:r>
          </a:p>
          <a:p>
            <a:pPr lvl="1"/>
            <a:r>
              <a:rPr lang="en-US" sz="1600" dirty="0"/>
              <a:t>6 Social Sciences and Humanities (SH</a:t>
            </a:r>
            <a:r>
              <a:rPr lang="en-US" sz="1600" dirty="0" smtClean="0"/>
              <a:t>)</a:t>
            </a:r>
          </a:p>
          <a:p>
            <a:pPr lvl="1">
              <a:lnSpc>
                <a:spcPct val="150000"/>
              </a:lnSpc>
            </a:pPr>
            <a:endParaRPr lang="en-US" sz="1600" dirty="0"/>
          </a:p>
          <a:p>
            <a:pPr>
              <a:lnSpc>
                <a:spcPct val="150000"/>
              </a:lnSpc>
            </a:pPr>
            <a:r>
              <a:rPr lang="en-US" sz="1600" b="1" dirty="0"/>
              <a:t>„primary panel“ &amp; if applicable: „secondary panel“</a:t>
            </a:r>
            <a:br>
              <a:rPr lang="en-US" sz="1600" b="1" dirty="0"/>
            </a:br>
            <a:endParaRPr lang="en-US" sz="1600" b="1" dirty="0"/>
          </a:p>
          <a:p>
            <a:pPr>
              <a:lnSpc>
                <a:spcPct val="150000"/>
              </a:lnSpc>
            </a:pPr>
            <a:r>
              <a:rPr lang="en-US" sz="1600" b="1" dirty="0"/>
              <a:t>Check </a:t>
            </a:r>
          </a:p>
          <a:p>
            <a:pPr lvl="1"/>
            <a:r>
              <a:rPr lang="en-US" sz="1600" dirty="0"/>
              <a:t>panel descriptors / key words</a:t>
            </a:r>
          </a:p>
          <a:p>
            <a:pPr lvl="1"/>
            <a:r>
              <a:rPr lang="en-US" sz="1600" dirty="0"/>
              <a:t>funded projects </a:t>
            </a:r>
          </a:p>
          <a:p>
            <a:pPr lvl="1"/>
            <a:r>
              <a:rPr lang="en-US" sz="1600" dirty="0"/>
              <a:t>panel members of previous Calls</a:t>
            </a:r>
          </a:p>
          <a:p>
            <a:pPr>
              <a:lnSpc>
                <a:spcPct val="150000"/>
              </a:lnSpc>
            </a:pPr>
            <a:endParaRPr lang="de-DE" sz="1600" dirty="0"/>
          </a:p>
        </p:txBody>
      </p:sp>
      <p:sp>
        <p:nvSpPr>
          <p:cNvPr id="6" name="Rectangle 2"/>
          <p:cNvSpPr>
            <a:spLocks noGrp="1" noChangeArrowheads="1"/>
          </p:cNvSpPr>
          <p:nvPr>
            <p:ph type="title"/>
          </p:nvPr>
        </p:nvSpPr>
        <p:spPr>
          <a:prstGeom prst="rect">
            <a:avLst/>
          </a:prstGeom>
        </p:spPr>
        <p:txBody>
          <a:bodyPr>
            <a:normAutofit fontScale="92500"/>
          </a:bodyPr>
          <a:lstStyle/>
          <a:p>
            <a:r>
              <a:rPr lang="en-US" dirty="0"/>
              <a:t>Choosing the right panel… </a:t>
            </a:r>
            <a:endParaRPr lang="en-US" dirty="0" smtClean="0"/>
          </a:p>
        </p:txBody>
      </p:sp>
      <p:pic>
        <p:nvPicPr>
          <p:cNvPr id="18435" name="Picture 3" descr="\\intra.dlr.de\PT-ID\OE\OE-80\EUB\EUB_Folien\Bilder_fuer_Praesentationen\Icons\Icon_blau_Opportun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361" y="2600751"/>
            <a:ext cx="2196000" cy="21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812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731325" y="4392627"/>
            <a:ext cx="4226075" cy="1754326"/>
          </a:xfrm>
          <a:prstGeom prst="rect">
            <a:avLst/>
          </a:prstGeom>
          <a:ln cap="rnd"/>
          <a:effectLst>
            <a:outerShdw blurRad="40000" dist="20000" dir="5400000" rotWithShape="0">
              <a:srgbClr val="000000">
                <a:alpha val="38000"/>
              </a:srgbClr>
            </a:outerShdw>
            <a:softEdge rad="0"/>
          </a:effectLst>
          <a:extLst/>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uLnTx/>
                <a:uFillTx/>
              </a:rPr>
              <a:t>Social Sciences &amp; </a:t>
            </a:r>
            <a:r>
              <a:rPr kumimoji="0" lang="en-GB" sz="1200" b="1" i="0" u="none" strike="noStrike" kern="0" cap="none" spc="0" normalizeH="0" baseline="0" noProof="0" dirty="0" smtClean="0">
                <a:ln>
                  <a:noFill/>
                </a:ln>
                <a:solidFill>
                  <a:srgbClr val="000000"/>
                </a:solidFill>
                <a:effectLst/>
                <a:uLnTx/>
                <a:uFillTx/>
              </a:rPr>
              <a:t>Humanities (SH)</a:t>
            </a:r>
            <a:endParaRPr kumimoji="0" lang="en-GB" sz="1200" b="1"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0000"/>
              </a:solidFill>
              <a:effectLst/>
              <a:uLnTx/>
              <a:uFillTx/>
            </a:endParaRPr>
          </a:p>
          <a:p>
            <a:pPr marL="171450" lvl="0" indent="-171450" defTabSz="914400" eaLnBrk="1" hangingPunct="1">
              <a:buFont typeface="Arial" panose="020B0604020202020204" pitchFamily="34" charset="0"/>
              <a:buChar char="•"/>
              <a:defRPr/>
            </a:pPr>
            <a:r>
              <a:rPr kumimoji="0" lang="en-GB" sz="1200" b="0" i="0" u="none" strike="noStrike" kern="0" cap="none" spc="0" normalizeH="0" baseline="0" noProof="0" dirty="0" smtClean="0">
                <a:ln>
                  <a:noFill/>
                </a:ln>
                <a:solidFill>
                  <a:srgbClr val="000000"/>
                </a:solidFill>
                <a:effectLst/>
                <a:uLnTx/>
                <a:uFillTx/>
              </a:rPr>
              <a:t>SH</a:t>
            </a:r>
            <a:r>
              <a:rPr kumimoji="0" lang="en-GB" sz="1200" b="0" i="0" u="none" strike="noStrike" kern="0" cap="none" spc="0" normalizeH="0" noProof="0" dirty="0" smtClean="0">
                <a:ln>
                  <a:noFill/>
                </a:ln>
                <a:solidFill>
                  <a:srgbClr val="000000"/>
                </a:solidFill>
                <a:effectLst/>
                <a:uLnTx/>
                <a:uFillTx/>
              </a:rPr>
              <a:t>1: </a:t>
            </a:r>
            <a:r>
              <a:rPr lang="en-GB" sz="1200" kern="0" dirty="0">
                <a:solidFill>
                  <a:srgbClr val="000000"/>
                </a:solidFill>
              </a:rPr>
              <a:t>Individuals, Markets and Organisations</a:t>
            </a:r>
            <a:endParaRPr kumimoji="0" lang="en-GB" sz="1200" b="0" i="0" u="none" strike="noStrike" kern="0" cap="none" spc="0" normalizeH="0" baseline="0" noProof="0" dirty="0">
              <a:ln>
                <a:noFill/>
              </a:ln>
              <a:solidFill>
                <a:srgbClr val="000000"/>
              </a:solidFill>
              <a:effectLst/>
              <a:uLnTx/>
              <a:uFillTx/>
            </a:endParaRPr>
          </a:p>
          <a:p>
            <a:pPr marL="171450" lvl="0" indent="-171450" defTabSz="914400" eaLnBrk="1" hangingPunct="1">
              <a:buFont typeface="Arial" panose="020B0604020202020204" pitchFamily="34" charset="0"/>
              <a:buChar char="•"/>
              <a:defRPr/>
            </a:pPr>
            <a:r>
              <a:rPr kumimoji="0" lang="en-GB" sz="1200" b="0" i="0" u="none" strike="noStrike" kern="0" cap="none" spc="0" normalizeH="0" baseline="0" noProof="0" dirty="0" smtClean="0">
                <a:ln>
                  <a:noFill/>
                </a:ln>
                <a:solidFill>
                  <a:srgbClr val="000000"/>
                </a:solidFill>
                <a:effectLst/>
                <a:uLnTx/>
                <a:uFillTx/>
              </a:rPr>
              <a:t>SH2: </a:t>
            </a:r>
            <a:r>
              <a:rPr lang="fr-FR" sz="1200" kern="0" dirty="0">
                <a:solidFill>
                  <a:srgbClr val="000000"/>
                </a:solidFill>
              </a:rPr>
              <a:t>Institutions, Values, </a:t>
            </a:r>
            <a:r>
              <a:rPr lang="fr-FR" sz="1200" kern="0" dirty="0" err="1">
                <a:solidFill>
                  <a:srgbClr val="000000"/>
                </a:solidFill>
              </a:rPr>
              <a:t>Environment</a:t>
            </a:r>
            <a:r>
              <a:rPr lang="fr-FR" sz="1200" kern="0" dirty="0">
                <a:solidFill>
                  <a:srgbClr val="000000"/>
                </a:solidFill>
              </a:rPr>
              <a:t> and </a:t>
            </a:r>
            <a:r>
              <a:rPr lang="fr-FR" sz="1200" kern="0" dirty="0" err="1">
                <a:solidFill>
                  <a:srgbClr val="000000"/>
                </a:solidFill>
              </a:rPr>
              <a:t>Space</a:t>
            </a:r>
            <a:endParaRPr kumimoji="0" lang="en-GB" sz="1200" b="0" i="0" u="none" strike="noStrike" kern="0" cap="none" spc="0" normalizeH="0" noProof="0" dirty="0" smtClean="0">
              <a:ln>
                <a:noFill/>
              </a:ln>
              <a:solidFill>
                <a:srgbClr val="000000"/>
              </a:solidFill>
              <a:effectLst/>
              <a:uLnTx/>
              <a:uFillTx/>
            </a:endParaRPr>
          </a:p>
          <a:p>
            <a:pPr marL="171450" lvl="0" indent="-171450" defTabSz="914400" eaLnBrk="1" hangingPunct="1">
              <a:buFont typeface="Arial" panose="020B0604020202020204" pitchFamily="34" charset="0"/>
              <a:buChar char="•"/>
              <a:defRPr/>
            </a:pPr>
            <a:r>
              <a:rPr lang="en-GB" sz="1200" kern="0" baseline="0" dirty="0" smtClean="0">
                <a:solidFill>
                  <a:srgbClr val="000000"/>
                </a:solidFill>
              </a:rPr>
              <a:t>SH3: </a:t>
            </a:r>
            <a:r>
              <a:rPr lang="en-US" sz="1200" kern="0" dirty="0">
                <a:solidFill>
                  <a:srgbClr val="000000"/>
                </a:solidFill>
              </a:rPr>
              <a:t>The Social World, Diversity, Population</a:t>
            </a:r>
            <a:endParaRPr lang="en-GB" sz="1200" kern="0" baseline="0" dirty="0" smtClean="0">
              <a:solidFill>
                <a:srgbClr val="000000"/>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noProof="0" dirty="0" smtClean="0">
                <a:ln>
                  <a:noFill/>
                </a:ln>
                <a:solidFill>
                  <a:srgbClr val="000000"/>
                </a:solidFill>
                <a:effectLst/>
                <a:uLnTx/>
                <a:uFillTx/>
              </a:rPr>
              <a:t>SH4: Human Mind and Its Complexity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baseline="0" dirty="0" smtClean="0">
                <a:solidFill>
                  <a:srgbClr val="000000"/>
                </a:solidFill>
              </a:rPr>
              <a:t>SH</a:t>
            </a:r>
            <a:r>
              <a:rPr lang="en-GB" sz="1200" kern="0" dirty="0" smtClean="0">
                <a:solidFill>
                  <a:srgbClr val="000000"/>
                </a:solidFill>
              </a:rPr>
              <a:t>5: Culture and Cultural Production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SH</a:t>
            </a:r>
            <a:r>
              <a:rPr kumimoji="0" lang="en-GB" sz="1200" b="0" i="0" u="none" strike="noStrike" kern="0" cap="none" spc="0" normalizeH="0" noProof="0" dirty="0" smtClean="0">
                <a:ln>
                  <a:noFill/>
                </a:ln>
                <a:solidFill>
                  <a:srgbClr val="000000"/>
                </a:solidFill>
                <a:effectLst/>
                <a:uLnTx/>
                <a:uFillTx/>
              </a:rPr>
              <a:t> 6: The Study of the Human Past</a:t>
            </a:r>
          </a:p>
          <a:p>
            <a:pPr marL="0" marR="0" lvl="0" indent="0" defTabSz="914400" eaLnBrk="1" fontAlgn="auto" latinLnBrk="0" hangingPunct="1">
              <a:lnSpc>
                <a:spcPct val="100000"/>
              </a:lnSpc>
              <a:spcBef>
                <a:spcPts val="0"/>
              </a:spcBef>
              <a:spcAft>
                <a:spcPts val="0"/>
              </a:spcAft>
              <a:buClrTx/>
              <a:buSzTx/>
              <a:buFontTx/>
              <a:buNone/>
              <a:tabLst/>
              <a:defRPr/>
            </a:pPr>
            <a:endParaRPr lang="en-GB" sz="1200" kern="0" baseline="0" dirty="0">
              <a:solidFill>
                <a:srgbClr val="000000"/>
              </a:solidFill>
            </a:endParaRPr>
          </a:p>
        </p:txBody>
      </p:sp>
      <p:sp>
        <p:nvSpPr>
          <p:cNvPr id="5" name="Text Box 4"/>
          <p:cNvSpPr txBox="1">
            <a:spLocks noChangeArrowheads="1"/>
          </p:cNvSpPr>
          <p:nvPr/>
        </p:nvSpPr>
        <p:spPr bwMode="auto">
          <a:xfrm>
            <a:off x="213756" y="2044700"/>
            <a:ext cx="3705102" cy="2123658"/>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GB" sz="1200" b="1" kern="0" dirty="0" smtClean="0">
                <a:solidFill>
                  <a:srgbClr val="000000"/>
                </a:solidFill>
              </a:rPr>
              <a:t>Physical Sciences and Engineering (PE)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smtClean="0">
                <a:solidFill>
                  <a:srgbClr val="000000"/>
                </a:solidFill>
              </a:rPr>
              <a:t>PE1: </a:t>
            </a:r>
            <a:r>
              <a:rPr kumimoji="0" lang="en-GB" sz="1200" b="0" i="0" u="none" strike="noStrike" kern="0" cap="none" spc="0" normalizeH="0" baseline="0" noProof="0" dirty="0" smtClean="0">
                <a:ln>
                  <a:noFill/>
                </a:ln>
                <a:solidFill>
                  <a:srgbClr val="000000"/>
                </a:solidFill>
                <a:effectLst/>
                <a:uLnTx/>
                <a:uFillTx/>
              </a:rPr>
              <a:t>Mathematics</a:t>
            </a:r>
            <a:r>
              <a:rPr kumimoji="0" lang="en-GB" sz="1200" b="0" i="0" u="none" strike="noStrike" kern="0" cap="none" spc="0" normalizeH="0" baseline="0" noProof="0" dirty="0">
                <a:ln>
                  <a:noFill/>
                </a:ln>
                <a:solidFill>
                  <a:srgbClr val="000000"/>
                </a:solidFill>
                <a:effectLst/>
                <a:uLnTx/>
                <a:uFillTx/>
              </a:rPr>
              <a:t>	</a:t>
            </a:r>
            <a:endParaRPr kumimoji="0" lang="en-GB" sz="1200" b="0" i="0" u="none" strike="noStrike" kern="0" cap="none" spc="0" normalizeH="0" baseline="0" noProof="0" dirty="0" smtClean="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PE2: Fundamental </a:t>
            </a:r>
            <a:r>
              <a:rPr lang="en-GB" sz="1200" kern="0" dirty="0">
                <a:solidFill>
                  <a:srgbClr val="000000"/>
                </a:solidFill>
              </a:rPr>
              <a:t>C</a:t>
            </a:r>
            <a:r>
              <a:rPr kumimoji="0" lang="en-GB" sz="1200" b="0" i="0" u="none" strike="noStrike" kern="0" cap="none" spc="0" normalizeH="0" baseline="0" noProof="0" dirty="0" err="1" smtClean="0">
                <a:ln>
                  <a:noFill/>
                </a:ln>
                <a:solidFill>
                  <a:srgbClr val="000000"/>
                </a:solidFill>
                <a:effectLst/>
                <a:uLnTx/>
                <a:uFillTx/>
              </a:rPr>
              <a:t>onstituents</a:t>
            </a:r>
            <a:r>
              <a:rPr kumimoji="0" lang="en-GB"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a:ln>
                  <a:noFill/>
                </a:ln>
                <a:solidFill>
                  <a:srgbClr val="000000"/>
                </a:solidFill>
                <a:effectLst/>
                <a:uLnTx/>
                <a:uFillTx/>
              </a:rPr>
              <a:t>of </a:t>
            </a:r>
            <a:r>
              <a:rPr kumimoji="0" lang="en-GB" sz="1200" b="0" i="0" u="none" strike="noStrike" kern="0" cap="none" spc="0" normalizeH="0" baseline="0" noProof="0" dirty="0" smtClean="0">
                <a:ln>
                  <a:noFill/>
                </a:ln>
                <a:solidFill>
                  <a:srgbClr val="000000"/>
                </a:solidFill>
                <a:effectLst/>
                <a:uLnTx/>
                <a:uFillTx/>
              </a:rPr>
              <a:t>Matter</a:t>
            </a:r>
            <a:endParaRPr lang="en-GB" sz="1200" kern="0" dirty="0">
              <a:solidFill>
                <a:srgbClr val="000000"/>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PE3: Condensed </a:t>
            </a:r>
            <a:r>
              <a:rPr lang="en-GB" sz="1200" kern="0" dirty="0">
                <a:solidFill>
                  <a:srgbClr val="000000"/>
                </a:solidFill>
              </a:rPr>
              <a:t>M</a:t>
            </a:r>
            <a:r>
              <a:rPr kumimoji="0" lang="en-GB" sz="1200" b="0" i="0" u="none" strike="noStrike" kern="0" cap="none" spc="0" normalizeH="0" baseline="0" noProof="0" dirty="0" err="1" smtClean="0">
                <a:ln>
                  <a:noFill/>
                </a:ln>
                <a:solidFill>
                  <a:srgbClr val="000000"/>
                </a:solidFill>
                <a:effectLst/>
                <a:uLnTx/>
                <a:uFillTx/>
              </a:rPr>
              <a:t>atter</a:t>
            </a:r>
            <a:r>
              <a:rPr kumimoji="0" lang="en-GB" sz="1200" b="0" i="0" u="none" strike="noStrike" kern="0" cap="none" spc="0" normalizeH="0" baseline="0" noProof="0" dirty="0" smtClean="0">
                <a:ln>
                  <a:noFill/>
                </a:ln>
                <a:solidFill>
                  <a:srgbClr val="000000"/>
                </a:solidFill>
                <a:effectLst/>
                <a:uLnTx/>
                <a:uFillTx/>
              </a:rPr>
              <a:t> </a:t>
            </a:r>
            <a:r>
              <a:rPr lang="en-GB" sz="1200" kern="0" dirty="0" smtClean="0">
                <a:solidFill>
                  <a:srgbClr val="000000"/>
                </a:solidFill>
              </a:rPr>
              <a:t>P</a:t>
            </a:r>
            <a:r>
              <a:rPr kumimoji="0" lang="en-GB" sz="1200" b="0" i="0" u="none" strike="noStrike" kern="0" cap="none" spc="0" normalizeH="0" baseline="0" noProof="0" dirty="0" err="1" smtClean="0">
                <a:ln>
                  <a:noFill/>
                </a:ln>
                <a:solidFill>
                  <a:srgbClr val="000000"/>
                </a:solidFill>
                <a:effectLst/>
                <a:uLnTx/>
                <a:uFillTx/>
              </a:rPr>
              <a:t>hysics</a:t>
            </a:r>
            <a:endParaRPr lang="en-GB" sz="1200" kern="0" noProof="0" dirty="0">
              <a:solidFill>
                <a:srgbClr val="000000"/>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PE4: Physical </a:t>
            </a:r>
            <a:r>
              <a:rPr kumimoji="0" lang="en-GB" sz="1200" b="0" i="0" u="none" strike="noStrike" kern="0" cap="none" spc="0" normalizeH="0" baseline="0" noProof="0" dirty="0">
                <a:ln>
                  <a:noFill/>
                </a:ln>
                <a:solidFill>
                  <a:srgbClr val="000000"/>
                </a:solidFill>
                <a:effectLst/>
                <a:uLnTx/>
                <a:uFillTx/>
              </a:rPr>
              <a:t>and </a:t>
            </a:r>
            <a:r>
              <a:rPr kumimoji="0" lang="en-GB" sz="1200" b="0" i="0" u="none" strike="noStrike" kern="0" cap="none" spc="0" normalizeH="0" baseline="0" noProof="0" dirty="0" smtClean="0">
                <a:ln>
                  <a:noFill/>
                </a:ln>
                <a:solidFill>
                  <a:srgbClr val="000000"/>
                </a:solidFill>
                <a:effectLst/>
                <a:uLnTx/>
                <a:uFillTx/>
              </a:rPr>
              <a:t>Analytical </a:t>
            </a:r>
            <a:r>
              <a:rPr lang="en-GB" sz="1200" kern="0" dirty="0">
                <a:solidFill>
                  <a:srgbClr val="000000"/>
                </a:solidFill>
              </a:rPr>
              <a:t>C</a:t>
            </a:r>
            <a:r>
              <a:rPr kumimoji="0" lang="en-GB" sz="1200" b="0" i="0" u="none" strike="noStrike" kern="0" cap="none" spc="0" normalizeH="0" baseline="0" noProof="0" dirty="0" err="1" smtClean="0">
                <a:ln>
                  <a:noFill/>
                </a:ln>
                <a:solidFill>
                  <a:srgbClr val="000000"/>
                </a:solidFill>
                <a:effectLst/>
                <a:uLnTx/>
                <a:uFillTx/>
              </a:rPr>
              <a:t>hemical</a:t>
            </a:r>
            <a:r>
              <a:rPr kumimoji="0" lang="en-GB" sz="1200" b="0" i="0" u="none" strike="noStrike" kern="0" cap="none" spc="0" normalizeH="0" noProof="0" dirty="0" smtClean="0">
                <a:ln>
                  <a:noFill/>
                </a:ln>
                <a:solidFill>
                  <a:srgbClr val="000000"/>
                </a:solidFill>
                <a:effectLst/>
                <a:uLnTx/>
                <a:uFillTx/>
              </a:rPr>
              <a:t> </a:t>
            </a:r>
            <a:r>
              <a:rPr lang="en-GB" sz="1200" kern="0" dirty="0" smtClean="0">
                <a:solidFill>
                  <a:srgbClr val="000000"/>
                </a:solidFill>
              </a:rPr>
              <a:t>S</a:t>
            </a:r>
            <a:r>
              <a:rPr kumimoji="0" lang="en-GB" sz="1200" b="0" i="0" u="none" strike="noStrike" kern="0" cap="none" spc="0" normalizeH="0" baseline="0" noProof="0" dirty="0" err="1" smtClean="0">
                <a:ln>
                  <a:noFill/>
                </a:ln>
                <a:solidFill>
                  <a:srgbClr val="000000"/>
                </a:solidFill>
                <a:effectLst/>
                <a:uLnTx/>
                <a:uFillTx/>
              </a:rPr>
              <a:t>ciences</a:t>
            </a:r>
            <a:endParaRPr kumimoji="0" lang="en-GB" sz="12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PE5: Synthetic Chemistry </a:t>
            </a:r>
            <a:r>
              <a:rPr kumimoji="0" lang="en-GB" sz="1200" b="0" i="0" u="none" strike="noStrike" kern="0" cap="none" spc="0" normalizeH="0" baseline="0" noProof="0" dirty="0">
                <a:ln>
                  <a:noFill/>
                </a:ln>
                <a:solidFill>
                  <a:srgbClr val="000000"/>
                </a:solidFill>
                <a:effectLst/>
                <a:uLnTx/>
                <a:uFillTx/>
              </a:rPr>
              <a:t>and </a:t>
            </a:r>
            <a:r>
              <a:rPr kumimoji="0" lang="en-GB" sz="1200" b="0" i="0" u="none" strike="noStrike" kern="0" cap="none" spc="0" normalizeH="0" baseline="0" noProof="0" dirty="0" smtClean="0">
                <a:ln>
                  <a:noFill/>
                </a:ln>
                <a:solidFill>
                  <a:srgbClr val="000000"/>
                </a:solidFill>
                <a:effectLst/>
                <a:uLnTx/>
                <a:uFillTx/>
              </a:rPr>
              <a:t>Materials</a:t>
            </a:r>
            <a:endParaRPr kumimoji="0" lang="en-GB" sz="12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PE6: Computer </a:t>
            </a:r>
            <a:r>
              <a:rPr lang="en-GB" sz="1200" kern="0" dirty="0">
                <a:solidFill>
                  <a:srgbClr val="000000"/>
                </a:solidFill>
              </a:rPr>
              <a:t>S</a:t>
            </a:r>
            <a:r>
              <a:rPr kumimoji="0" lang="en-GB" sz="1200" b="0" i="0" u="none" strike="noStrike" kern="0" cap="none" spc="0" normalizeH="0" baseline="0" noProof="0" dirty="0" err="1" smtClean="0">
                <a:ln>
                  <a:noFill/>
                </a:ln>
                <a:solidFill>
                  <a:srgbClr val="000000"/>
                </a:solidFill>
                <a:effectLst/>
                <a:uLnTx/>
                <a:uFillTx/>
              </a:rPr>
              <a:t>cience</a:t>
            </a:r>
            <a:r>
              <a:rPr kumimoji="0" lang="en-GB"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a:ln>
                  <a:noFill/>
                </a:ln>
                <a:solidFill>
                  <a:srgbClr val="000000"/>
                </a:solidFill>
                <a:effectLst/>
                <a:uLnTx/>
                <a:uFillTx/>
              </a:rPr>
              <a:t>and </a:t>
            </a:r>
            <a:r>
              <a:rPr lang="en-GB" sz="1200" kern="0" dirty="0">
                <a:solidFill>
                  <a:srgbClr val="000000"/>
                </a:solidFill>
              </a:rPr>
              <a:t>I</a:t>
            </a:r>
            <a:r>
              <a:rPr kumimoji="0" lang="en-GB" sz="1200" b="0" i="0" u="none" strike="noStrike" kern="0" cap="none" spc="0" normalizeH="0" baseline="0" noProof="0" dirty="0" err="1" smtClean="0">
                <a:ln>
                  <a:noFill/>
                </a:ln>
                <a:solidFill>
                  <a:srgbClr val="000000"/>
                </a:solidFill>
                <a:effectLst/>
                <a:uLnTx/>
                <a:uFillTx/>
              </a:rPr>
              <a:t>nformatics</a:t>
            </a:r>
            <a:endParaRPr kumimoji="0" lang="en-GB" sz="12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PE7: Systems </a:t>
            </a:r>
            <a:r>
              <a:rPr kumimoji="0" lang="en-GB" sz="1200" b="0" i="0" u="none" strike="noStrike" kern="0" cap="none" spc="0" normalizeH="0" baseline="0" noProof="0" dirty="0">
                <a:ln>
                  <a:noFill/>
                </a:ln>
                <a:solidFill>
                  <a:srgbClr val="000000"/>
                </a:solidFill>
                <a:effectLst/>
                <a:uLnTx/>
                <a:uFillTx/>
              </a:rPr>
              <a:t>and </a:t>
            </a:r>
            <a:r>
              <a:rPr kumimoji="0" lang="en-GB" sz="1200" b="0" i="0" u="none" strike="noStrike" kern="0" cap="none" spc="0" normalizeH="0" baseline="0" noProof="0" dirty="0" smtClean="0">
                <a:ln>
                  <a:noFill/>
                </a:ln>
                <a:solidFill>
                  <a:srgbClr val="000000"/>
                </a:solidFill>
                <a:effectLst/>
                <a:uLnTx/>
                <a:uFillTx/>
              </a:rPr>
              <a:t>Communication Engineering</a:t>
            </a:r>
            <a:endParaRPr kumimoji="0" lang="en-GB" sz="12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smtClean="0">
                <a:solidFill>
                  <a:srgbClr val="000000"/>
                </a:solidFill>
              </a:rPr>
              <a:t>PE8: </a:t>
            </a:r>
            <a:r>
              <a:rPr kumimoji="0" lang="en-GB" sz="1200" b="0" i="0" u="none" strike="noStrike" kern="0" cap="none" spc="0" normalizeH="0" baseline="0" noProof="0" dirty="0" smtClean="0">
                <a:ln>
                  <a:noFill/>
                </a:ln>
                <a:solidFill>
                  <a:srgbClr val="000000"/>
                </a:solidFill>
                <a:effectLst/>
                <a:uLnTx/>
                <a:uFillTx/>
              </a:rPr>
              <a:t>Products </a:t>
            </a:r>
            <a:r>
              <a:rPr kumimoji="0" lang="en-GB" sz="1200" b="0" i="0" u="none" strike="noStrike" kern="0" cap="none" spc="0" normalizeH="0" baseline="0" noProof="0" dirty="0">
                <a:ln>
                  <a:noFill/>
                </a:ln>
                <a:solidFill>
                  <a:srgbClr val="000000"/>
                </a:solidFill>
                <a:effectLst/>
                <a:uLnTx/>
                <a:uFillTx/>
              </a:rPr>
              <a:t>and </a:t>
            </a:r>
            <a:r>
              <a:rPr kumimoji="0" lang="en-GB" sz="1200" b="0" i="0" u="none" strike="noStrike" kern="0" cap="none" spc="0" normalizeH="0" baseline="0" noProof="0" dirty="0" smtClean="0">
                <a:ln>
                  <a:noFill/>
                </a:ln>
                <a:solidFill>
                  <a:srgbClr val="000000"/>
                </a:solidFill>
                <a:effectLst/>
                <a:uLnTx/>
                <a:uFillTx/>
              </a:rPr>
              <a:t>Processes </a:t>
            </a:r>
            <a:r>
              <a:rPr lang="en-GB" sz="1200" kern="0" dirty="0">
                <a:solidFill>
                  <a:srgbClr val="000000"/>
                </a:solidFill>
              </a:rPr>
              <a:t>E</a:t>
            </a:r>
            <a:r>
              <a:rPr kumimoji="0" lang="en-GB" sz="1200" b="0" i="0" u="none" strike="noStrike" kern="0" cap="none" spc="0" normalizeH="0" baseline="0" noProof="0" dirty="0" err="1" smtClean="0">
                <a:ln>
                  <a:noFill/>
                </a:ln>
                <a:solidFill>
                  <a:srgbClr val="000000"/>
                </a:solidFill>
                <a:effectLst/>
                <a:uLnTx/>
                <a:uFillTx/>
              </a:rPr>
              <a:t>ngineering</a:t>
            </a:r>
            <a:endParaRPr kumimoji="0" lang="en-GB" sz="12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PE9: Universe </a:t>
            </a:r>
            <a:r>
              <a:rPr lang="en-GB" sz="1200" kern="0" dirty="0">
                <a:solidFill>
                  <a:srgbClr val="000000"/>
                </a:solidFill>
              </a:rPr>
              <a:t>S</a:t>
            </a:r>
            <a:r>
              <a:rPr kumimoji="0" lang="en-GB" sz="1200" b="0" i="0" u="none" strike="noStrike" kern="0" cap="none" spc="0" normalizeH="0" baseline="0" noProof="0" dirty="0" err="1" smtClean="0">
                <a:ln>
                  <a:noFill/>
                </a:ln>
                <a:solidFill>
                  <a:srgbClr val="000000"/>
                </a:solidFill>
                <a:effectLst/>
                <a:uLnTx/>
                <a:uFillTx/>
              </a:rPr>
              <a:t>ciences</a:t>
            </a:r>
            <a:endParaRPr kumimoji="0" lang="en-GB" sz="1200" b="0" i="0" u="none" strike="noStrike" kern="0" cap="none" spc="0" normalizeH="0" baseline="0" noProof="0" dirty="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PE10: Earth </a:t>
            </a:r>
            <a:r>
              <a:rPr lang="en-GB" sz="1200" kern="0" dirty="0">
                <a:solidFill>
                  <a:srgbClr val="000000"/>
                </a:solidFill>
              </a:rPr>
              <a:t>S</a:t>
            </a:r>
            <a:r>
              <a:rPr kumimoji="0" lang="en-GB" sz="1200" b="0" i="0" u="none" strike="noStrike" kern="0" cap="none" spc="0" normalizeH="0" baseline="0" noProof="0" dirty="0" err="1" smtClean="0">
                <a:ln>
                  <a:noFill/>
                </a:ln>
                <a:solidFill>
                  <a:srgbClr val="000000"/>
                </a:solidFill>
                <a:effectLst/>
                <a:uLnTx/>
                <a:uFillTx/>
              </a:rPr>
              <a:t>ystem</a:t>
            </a:r>
            <a:r>
              <a:rPr kumimoji="0" lang="en-GB" sz="1200" b="0" i="0" u="none" strike="noStrike" kern="0" cap="none" spc="0" normalizeH="0" baseline="0" noProof="0" dirty="0" smtClean="0">
                <a:ln>
                  <a:noFill/>
                </a:ln>
                <a:solidFill>
                  <a:srgbClr val="000000"/>
                </a:solidFill>
                <a:effectLst/>
                <a:uLnTx/>
                <a:uFillTx/>
              </a:rPr>
              <a:t> </a:t>
            </a:r>
            <a:r>
              <a:rPr lang="en-GB" sz="1200" kern="0" dirty="0">
                <a:solidFill>
                  <a:srgbClr val="000000"/>
                </a:solidFill>
              </a:rPr>
              <a:t>S</a:t>
            </a:r>
            <a:r>
              <a:rPr kumimoji="0" lang="en-GB" sz="1200" b="0" i="0" u="none" strike="noStrike" kern="0" cap="none" spc="0" normalizeH="0" baseline="0" noProof="0" dirty="0" err="1" smtClean="0">
                <a:ln>
                  <a:noFill/>
                </a:ln>
                <a:solidFill>
                  <a:srgbClr val="000000"/>
                </a:solidFill>
                <a:effectLst/>
                <a:uLnTx/>
                <a:uFillTx/>
              </a:rPr>
              <a:t>cience</a:t>
            </a:r>
            <a:endParaRPr kumimoji="0" lang="en-GB" sz="1200" b="0" i="0" u="none" strike="noStrike" kern="0" cap="none" spc="0" normalizeH="0" baseline="0" noProof="0" dirty="0">
              <a:ln>
                <a:noFill/>
              </a:ln>
              <a:solidFill>
                <a:srgbClr val="000000"/>
              </a:solidFill>
              <a:effectLst/>
              <a:uLnTx/>
              <a:uFillTx/>
            </a:endParaRPr>
          </a:p>
        </p:txBody>
      </p:sp>
      <p:sp>
        <p:nvSpPr>
          <p:cNvPr id="6" name="Text Box 5"/>
          <p:cNvSpPr txBox="1">
            <a:spLocks noChangeArrowheads="1"/>
          </p:cNvSpPr>
          <p:nvPr/>
        </p:nvSpPr>
        <p:spPr bwMode="auto">
          <a:xfrm>
            <a:off x="4275118" y="2229366"/>
            <a:ext cx="4702628" cy="1938992"/>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000000"/>
                </a:solidFill>
                <a:effectLst/>
                <a:uLnTx/>
                <a:uFillTx/>
              </a:rPr>
              <a:t>Life</a:t>
            </a:r>
            <a:r>
              <a:rPr lang="en-GB" sz="1200" b="1" kern="0" dirty="0">
                <a:solidFill>
                  <a:srgbClr val="000000"/>
                </a:solidFill>
              </a:rPr>
              <a:t> </a:t>
            </a:r>
            <a:r>
              <a:rPr lang="en-GB" sz="1200" b="1" kern="0" dirty="0" smtClean="0">
                <a:solidFill>
                  <a:srgbClr val="000000"/>
                </a:solidFill>
              </a:rPr>
              <a:t>Sciences (LS)</a:t>
            </a:r>
            <a:endParaRPr kumimoji="0" lang="en-GB" sz="1200" b="1" i="0" u="none" strike="noStrike" kern="0" cap="none" spc="0" normalizeH="0" baseline="0" noProof="0" dirty="0" smtClean="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Arial" charset="0"/>
              </a:rPr>
              <a:t>LS1: Molecular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Structural </a:t>
            </a:r>
            <a:r>
              <a:rPr lang="en-GB" sz="1200" kern="0" dirty="0">
                <a:solidFill>
                  <a:srgbClr val="000000"/>
                </a:solidFill>
              </a:rPr>
              <a:t>B</a:t>
            </a:r>
            <a:r>
              <a:rPr kumimoji="0" lang="en-GB" sz="1200" b="0" i="0" u="none" strike="noStrike" kern="0" cap="none" spc="0" normalizeH="0" baseline="0" noProof="0" dirty="0" err="1" smtClean="0">
                <a:ln>
                  <a:noFill/>
                </a:ln>
                <a:solidFill>
                  <a:srgbClr val="000000"/>
                </a:solidFill>
                <a:effectLst/>
                <a:uLnTx/>
                <a:uFillTx/>
                <a:latin typeface="Arial" charset="0"/>
              </a:rPr>
              <a:t>iology</a:t>
            </a:r>
            <a:r>
              <a:rPr kumimoji="0" lang="en-GB" sz="1200" b="0" i="0" u="none" strike="noStrike" kern="0" cap="none" spc="0" normalizeH="0" baseline="0" noProof="0" dirty="0" smtClean="0">
                <a:ln>
                  <a:noFill/>
                </a:ln>
                <a:solidFill>
                  <a:srgbClr val="000000"/>
                </a:solidFill>
                <a:effectLst/>
                <a:uLnTx/>
                <a:uFillTx/>
                <a:latin typeface="Arial" charset="0"/>
              </a:rPr>
              <a:t>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Biochemistry</a:t>
            </a:r>
            <a:endParaRPr kumimoji="0" lang="en-GB" sz="1200" b="0" i="0" u="none" strike="noStrike" kern="0" cap="none" spc="0" normalizeH="0" baseline="0" noProof="0" dirty="0">
              <a:ln>
                <a:noFill/>
              </a:ln>
              <a:solidFill>
                <a:srgbClr val="000000"/>
              </a:solidFill>
              <a:effectLst/>
              <a:uLnTx/>
              <a:uFillTx/>
              <a:latin typeface="Arial"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Arial" charset="0"/>
              </a:rPr>
              <a:t>LS2:</a:t>
            </a:r>
            <a:r>
              <a:rPr kumimoji="0" lang="en-GB" sz="1200" b="0" i="0" u="none" strike="noStrike" kern="0" cap="none" spc="0" normalizeH="0" noProof="0" dirty="0" smtClean="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Genetics</a:t>
            </a:r>
            <a:r>
              <a:rPr kumimoji="0" lang="en-GB" sz="1200" b="0" i="0" u="none" strike="noStrike" kern="0" cap="none" spc="0" normalizeH="0" baseline="0" noProof="0" dirty="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Genomics</a:t>
            </a:r>
            <a:r>
              <a:rPr kumimoji="0" lang="en-GB" sz="1200" b="0" i="0" u="none" strike="noStrike" kern="0" cap="none" spc="0" normalizeH="0" baseline="0" noProof="0" dirty="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Bioinformatics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Systems Biology</a:t>
            </a:r>
            <a:endParaRPr kumimoji="0" lang="en-GB" sz="1200" b="0" i="0" u="none" strike="noStrike" kern="0" cap="none" spc="0" normalizeH="0" baseline="0" noProof="0" dirty="0">
              <a:ln>
                <a:noFill/>
              </a:ln>
              <a:solidFill>
                <a:srgbClr val="000000"/>
              </a:solidFill>
              <a:effectLst/>
              <a:uLnTx/>
              <a:uFillTx/>
              <a:latin typeface="Arial"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Arial" charset="0"/>
              </a:rPr>
              <a:t>LS3:</a:t>
            </a:r>
            <a:r>
              <a:rPr kumimoji="0" lang="en-GB" sz="1200" b="0" i="0" u="none" strike="noStrike" kern="0" cap="none" spc="0" normalizeH="0" noProof="0" dirty="0" smtClean="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Cellular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Developmental </a:t>
            </a:r>
            <a:r>
              <a:rPr lang="en-GB" sz="1200" kern="0" dirty="0">
                <a:solidFill>
                  <a:srgbClr val="000000"/>
                </a:solidFill>
              </a:rPr>
              <a:t>B</a:t>
            </a:r>
            <a:r>
              <a:rPr kumimoji="0" lang="en-GB" sz="1200" b="0" i="0" u="none" strike="noStrike" kern="0" cap="none" spc="0" normalizeH="0" baseline="0" noProof="0" dirty="0" err="1" smtClean="0">
                <a:ln>
                  <a:noFill/>
                </a:ln>
                <a:solidFill>
                  <a:srgbClr val="000000"/>
                </a:solidFill>
                <a:effectLst/>
                <a:uLnTx/>
                <a:uFillTx/>
                <a:latin typeface="Arial" charset="0"/>
              </a:rPr>
              <a:t>iology</a:t>
            </a:r>
            <a:endParaRPr kumimoji="0" lang="en-GB" sz="1200" b="0" i="0" u="none" strike="noStrike" kern="0" cap="none" spc="0" normalizeH="0" baseline="0" noProof="0" dirty="0">
              <a:ln>
                <a:noFill/>
              </a:ln>
              <a:solidFill>
                <a:srgbClr val="000000"/>
              </a:solidFill>
              <a:effectLst/>
              <a:uLnTx/>
              <a:uFillTx/>
              <a:latin typeface="Arial"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Arial" charset="0"/>
              </a:rPr>
              <a:t>LS4:</a:t>
            </a:r>
            <a:r>
              <a:rPr kumimoji="0" lang="en-GB" sz="1200" b="0" i="0" u="none" strike="noStrike" kern="0" cap="none" spc="0" normalizeH="0" noProof="0" dirty="0" smtClean="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Physiology</a:t>
            </a:r>
            <a:r>
              <a:rPr kumimoji="0" lang="en-GB" sz="1200" b="0" i="0" u="none" strike="noStrike" kern="0" cap="none" spc="0" normalizeH="0" baseline="0" noProof="0" dirty="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Pathophysiology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Endocrinology</a:t>
            </a:r>
            <a:endParaRPr lang="en-GB" sz="1200" kern="0" dirty="0">
              <a:solidFill>
                <a:srgbClr val="000000"/>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Arial" charset="0"/>
              </a:rPr>
              <a:t>LS5: Neurosciences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Neural Disorders</a:t>
            </a:r>
            <a:endParaRPr kumimoji="0" lang="en-GB" sz="1200" b="0" i="0" u="none" strike="noStrike" kern="0" cap="none" spc="0" normalizeH="0" baseline="0" noProof="0" dirty="0">
              <a:ln>
                <a:noFill/>
              </a:ln>
              <a:solidFill>
                <a:srgbClr val="000000"/>
              </a:solidFill>
              <a:effectLst/>
              <a:uLnTx/>
              <a:uFillTx/>
              <a:latin typeface="Arial"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Arial" charset="0"/>
              </a:rPr>
              <a:t>LS6: Immunity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Infection</a:t>
            </a:r>
            <a:endParaRPr kumimoji="0" lang="en-GB" sz="1200" b="0" i="0" u="none" strike="noStrike" kern="0" cap="none" spc="0" normalizeH="0" baseline="0" noProof="0" dirty="0">
              <a:ln>
                <a:noFill/>
              </a:ln>
              <a:solidFill>
                <a:srgbClr val="000000"/>
              </a:solidFill>
              <a:effectLst/>
              <a:uLnTx/>
              <a:uFillTx/>
              <a:latin typeface="Arial"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Arial" charset="0"/>
              </a:rPr>
              <a:t>LS7:</a:t>
            </a:r>
            <a:r>
              <a:rPr kumimoji="0" lang="en-GB" sz="1200" b="0" i="0" u="none" strike="noStrike" kern="0" cap="none" spc="0" normalizeH="0" noProof="0" dirty="0" smtClean="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Diagnostic </a:t>
            </a:r>
            <a:r>
              <a:rPr lang="en-GB" sz="1200" kern="0" dirty="0">
                <a:solidFill>
                  <a:srgbClr val="000000"/>
                </a:solidFill>
              </a:rPr>
              <a:t>T</a:t>
            </a:r>
            <a:r>
              <a:rPr kumimoji="0" lang="en-GB" sz="1200" b="0" i="0" u="none" strike="noStrike" kern="0" cap="none" spc="0" normalizeH="0" baseline="0" noProof="0" dirty="0" err="1" smtClean="0">
                <a:ln>
                  <a:noFill/>
                </a:ln>
                <a:solidFill>
                  <a:srgbClr val="000000"/>
                </a:solidFill>
                <a:effectLst/>
                <a:uLnTx/>
                <a:uFillTx/>
                <a:latin typeface="Arial" charset="0"/>
              </a:rPr>
              <a:t>ools</a:t>
            </a:r>
            <a:r>
              <a:rPr kumimoji="0" lang="en-GB" sz="1200" b="0" i="0" u="none" strike="noStrike" kern="0" cap="none" spc="0" normalizeH="0" baseline="0" noProof="0" dirty="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Therapies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Public Health</a:t>
            </a:r>
            <a:endParaRPr kumimoji="0" lang="en-GB" sz="1200" b="0" i="0" u="none" strike="noStrike" kern="0" cap="none" spc="0" normalizeH="0" baseline="0" noProof="0" dirty="0">
              <a:ln>
                <a:noFill/>
              </a:ln>
              <a:solidFill>
                <a:srgbClr val="000000"/>
              </a:solidFill>
              <a:effectLst/>
              <a:uLnTx/>
              <a:uFillTx/>
              <a:latin typeface="Arial"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Arial" charset="0"/>
              </a:rPr>
              <a:t>LS8:</a:t>
            </a:r>
            <a:r>
              <a:rPr kumimoji="0" lang="en-GB" sz="1200" b="0" i="0" u="none" strike="noStrike" kern="0" cap="none" spc="0" normalizeH="0" noProof="0" dirty="0" smtClean="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Evolutionary</a:t>
            </a:r>
            <a:r>
              <a:rPr kumimoji="0" lang="en-GB" sz="1200" b="0" i="0" u="none" strike="noStrike" kern="0" cap="none" spc="0" normalizeH="0" baseline="0" noProof="0" dirty="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Population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Environmental </a:t>
            </a:r>
            <a:r>
              <a:rPr lang="en-GB" sz="1200" kern="0" dirty="0">
                <a:solidFill>
                  <a:srgbClr val="000000"/>
                </a:solidFill>
              </a:rPr>
              <a:t>B</a:t>
            </a:r>
            <a:r>
              <a:rPr kumimoji="0" lang="en-GB" sz="1200" b="0" i="0" u="none" strike="noStrike" kern="0" cap="none" spc="0" normalizeH="0" baseline="0" noProof="0" dirty="0" err="1" smtClean="0">
                <a:ln>
                  <a:noFill/>
                </a:ln>
                <a:solidFill>
                  <a:srgbClr val="000000"/>
                </a:solidFill>
                <a:effectLst/>
                <a:uLnTx/>
                <a:uFillTx/>
                <a:latin typeface="Arial" charset="0"/>
              </a:rPr>
              <a:t>iology</a:t>
            </a:r>
            <a:endParaRPr kumimoji="0" lang="en-GB" sz="1200" b="0" i="0" u="none" strike="noStrike" kern="0" cap="none" spc="0" normalizeH="0" baseline="0" noProof="0" dirty="0">
              <a:ln>
                <a:noFill/>
              </a:ln>
              <a:solidFill>
                <a:srgbClr val="000000"/>
              </a:solidFill>
              <a:effectLst/>
              <a:uLnTx/>
              <a:uFillTx/>
              <a:latin typeface="Arial"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latin typeface="Arial" charset="0"/>
              </a:rPr>
              <a:t>LS9:</a:t>
            </a:r>
            <a:r>
              <a:rPr kumimoji="0" lang="en-GB" sz="1200" b="0" i="0" u="none" strike="noStrike" kern="0" cap="none" spc="0" normalizeH="0" noProof="0" dirty="0" smtClean="0">
                <a:ln>
                  <a:noFill/>
                </a:ln>
                <a:solidFill>
                  <a:srgbClr val="000000"/>
                </a:solidFill>
                <a:effectLst/>
                <a:uLnTx/>
                <a:uFillTx/>
                <a:latin typeface="Arial" charset="0"/>
              </a:rPr>
              <a:t> </a:t>
            </a:r>
            <a:r>
              <a:rPr kumimoji="0" lang="en-GB" sz="1200" b="0" i="0" u="none" strike="noStrike" kern="0" cap="none" spc="0" normalizeH="0" baseline="0" noProof="0" dirty="0" smtClean="0">
                <a:ln>
                  <a:noFill/>
                </a:ln>
                <a:solidFill>
                  <a:srgbClr val="000000"/>
                </a:solidFill>
                <a:effectLst/>
                <a:uLnTx/>
                <a:uFillTx/>
                <a:latin typeface="Arial" charset="0"/>
              </a:rPr>
              <a:t>Applied Life Sciences </a:t>
            </a:r>
            <a:r>
              <a:rPr kumimoji="0" lang="en-GB" sz="1200" b="0" i="0" u="none" strike="noStrike" kern="0" cap="none" spc="0" normalizeH="0" baseline="0" noProof="0" dirty="0">
                <a:ln>
                  <a:noFill/>
                </a:ln>
                <a:solidFill>
                  <a:srgbClr val="000000"/>
                </a:solidFill>
                <a:effectLst/>
                <a:uLnTx/>
                <a:uFillTx/>
                <a:latin typeface="Arial" charset="0"/>
              </a:rPr>
              <a:t>and </a:t>
            </a:r>
            <a:r>
              <a:rPr kumimoji="0" lang="en-GB" sz="1200" b="0" i="0" u="none" strike="noStrike" kern="0" cap="none" spc="0" normalizeH="0" baseline="0" noProof="0" dirty="0" smtClean="0">
                <a:ln>
                  <a:noFill/>
                </a:ln>
                <a:solidFill>
                  <a:srgbClr val="000000"/>
                </a:solidFill>
                <a:effectLst/>
                <a:uLnTx/>
                <a:uFillTx/>
                <a:latin typeface="Arial" charset="0"/>
              </a:rPr>
              <a:t>Biotechnology</a:t>
            </a:r>
            <a:endParaRPr kumimoji="0" lang="en-GB" sz="1200" b="0" i="0" u="none" strike="noStrike" kern="0" cap="none" spc="0" normalizeH="0" baseline="0" noProof="0" dirty="0">
              <a:ln>
                <a:noFill/>
              </a:ln>
              <a:solidFill>
                <a:srgbClr val="000000"/>
              </a:solidFill>
              <a:effectLst/>
              <a:uLnTx/>
              <a:uFillTx/>
              <a:latin typeface="Arial" charset="0"/>
            </a:endParaRPr>
          </a:p>
        </p:txBody>
      </p:sp>
      <p:sp>
        <p:nvSpPr>
          <p:cNvPr id="8" name="Textplatzhalter 1"/>
          <p:cNvSpPr>
            <a:spLocks noGrp="1"/>
          </p:cNvSpPr>
          <p:nvPr>
            <p:ph type="title"/>
          </p:nvPr>
        </p:nvSpPr>
        <p:spPr/>
        <p:txBody>
          <a:bodyPr/>
          <a:lstStyle/>
          <a:p>
            <a:r>
              <a:rPr lang="en-US" dirty="0" smtClean="0"/>
              <a:t>25 panels for all disciplines</a:t>
            </a:r>
            <a:endParaRPr lang="de-DE" dirty="0"/>
          </a:p>
        </p:txBody>
      </p:sp>
    </p:spTree>
    <p:extLst>
      <p:ext uri="{BB962C8B-B14F-4D97-AF65-F5344CB8AC3E}">
        <p14:creationId xmlns:p14="http://schemas.microsoft.com/office/powerpoint/2010/main" val="2849087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5981599" y="2539244"/>
            <a:ext cx="2694316" cy="1323439"/>
          </a:xfrm>
          <a:prstGeom prst="rect">
            <a:avLst/>
          </a:prstGeom>
          <a:solidFill>
            <a:schemeClr val="bg1"/>
          </a:solidFill>
          <a:ln w="9525">
            <a:solidFill>
              <a:schemeClr val="tx1"/>
            </a:solidFill>
            <a:miter lim="800000"/>
            <a:headEnd/>
            <a:tailEnd/>
          </a:ln>
        </p:spPr>
        <p:txBody>
          <a:bodyPr wrap="square">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r>
              <a:rPr lang="de-DE" sz="2000" dirty="0" smtClean="0">
                <a:solidFill>
                  <a:schemeClr val="tx1"/>
                </a:solidFill>
              </a:rPr>
              <a:t>Information </a:t>
            </a:r>
            <a:r>
              <a:rPr lang="de-DE" sz="2000" dirty="0" err="1" smtClean="0">
                <a:solidFill>
                  <a:schemeClr val="tx1"/>
                </a:solidFill>
              </a:rPr>
              <a:t>for</a:t>
            </a:r>
            <a:r>
              <a:rPr lang="de-DE" sz="2000" dirty="0" smtClean="0">
                <a:solidFill>
                  <a:schemeClr val="tx1"/>
                </a:solidFill>
              </a:rPr>
              <a:t> </a:t>
            </a:r>
            <a:r>
              <a:rPr lang="de-DE" sz="2000" dirty="0" err="1" smtClean="0">
                <a:solidFill>
                  <a:schemeClr val="tx1"/>
                </a:solidFill>
              </a:rPr>
              <a:t>Applicants</a:t>
            </a:r>
            <a:r>
              <a:rPr lang="de-DE" sz="2000" dirty="0" smtClean="0">
                <a:solidFill>
                  <a:schemeClr val="tx1"/>
                </a:solidFill>
              </a:rPr>
              <a:t>:</a:t>
            </a:r>
            <a:endParaRPr lang="de-DE" sz="2000" dirty="0">
              <a:solidFill>
                <a:schemeClr val="tx1"/>
              </a:solidFill>
            </a:endParaRPr>
          </a:p>
          <a:p>
            <a:r>
              <a:rPr lang="de-DE" sz="2000" dirty="0">
                <a:hlinkClick r:id="rId3"/>
              </a:rPr>
              <a:t>http://www.eubuero.de/erc-dokumente.htm</a:t>
            </a:r>
            <a:r>
              <a:rPr lang="de-DE" sz="2000" dirty="0"/>
              <a:t> </a:t>
            </a:r>
          </a:p>
        </p:txBody>
      </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2615"/>
          <a:stretch/>
        </p:blipFill>
        <p:spPr bwMode="auto">
          <a:xfrm>
            <a:off x="754636" y="1837761"/>
            <a:ext cx="4666449" cy="461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3996961" y="3335219"/>
            <a:ext cx="1643817" cy="646331"/>
          </a:xfrm>
          <a:prstGeom prst="rect">
            <a:avLst/>
          </a:prstGeom>
          <a:noFill/>
          <a:ln>
            <a:solidFill>
              <a:schemeClr val="tx1"/>
            </a:solidFill>
          </a:ln>
        </p:spPr>
        <p:txBody>
          <a:bodyPr wrap="square" rtlCol="0">
            <a:spAutoFit/>
          </a:bodyPr>
          <a:lstStyle/>
          <a:p>
            <a:r>
              <a:rPr lang="de-DE" dirty="0" smtClean="0"/>
              <a:t>Key </a:t>
            </a:r>
            <a:r>
              <a:rPr lang="de-DE" dirty="0" err="1" smtClean="0"/>
              <a:t>words</a:t>
            </a:r>
            <a:r>
              <a:rPr lang="de-DE" dirty="0" smtClean="0"/>
              <a:t>, not sub-panels!</a:t>
            </a:r>
            <a:endParaRPr lang="de-DE" dirty="0"/>
          </a:p>
        </p:txBody>
      </p:sp>
      <p:cxnSp>
        <p:nvCxnSpPr>
          <p:cNvPr id="7" name="Gerade Verbindung mit Pfeil 6"/>
          <p:cNvCxnSpPr>
            <a:stCxn id="6" idx="1"/>
          </p:cNvCxnSpPr>
          <p:nvPr/>
        </p:nvCxnSpPr>
        <p:spPr>
          <a:xfrm flipH="1" flipV="1">
            <a:off x="3303247" y="3519890"/>
            <a:ext cx="693714" cy="1384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platzhalter 1"/>
          <p:cNvSpPr>
            <a:spLocks noGrp="1"/>
          </p:cNvSpPr>
          <p:nvPr>
            <p:ph type="title"/>
          </p:nvPr>
        </p:nvSpPr>
        <p:spPr/>
        <p:txBody>
          <a:bodyPr>
            <a:normAutofit/>
          </a:bodyPr>
          <a:lstStyle/>
          <a:p>
            <a:r>
              <a:rPr lang="de-DE" dirty="0" smtClean="0"/>
              <a:t>Example: Panel PE1 – Descriptors</a:t>
            </a:r>
            <a:endParaRPr lang="de-DE" dirty="0"/>
          </a:p>
        </p:txBody>
      </p:sp>
    </p:spTree>
    <p:extLst>
      <p:ext uri="{BB962C8B-B14F-4D97-AF65-F5344CB8AC3E}">
        <p14:creationId xmlns:p14="http://schemas.microsoft.com/office/powerpoint/2010/main" val="2290532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p:txBody>
          <a:bodyPr/>
          <a:lstStyle/>
          <a:p>
            <a:pPr marL="342900" indent="-342900">
              <a:buFont typeface="Arial" panose="020B0604020202020204" pitchFamily="34" charset="0"/>
              <a:buChar char="•"/>
            </a:pPr>
            <a:r>
              <a:rPr lang="de-DE" dirty="0"/>
              <a:t>12-16 </a:t>
            </a:r>
            <a:r>
              <a:rPr lang="de-DE" dirty="0" err="1"/>
              <a:t>panel</a:t>
            </a:r>
            <a:r>
              <a:rPr lang="de-DE" dirty="0"/>
              <a:t> </a:t>
            </a:r>
            <a:r>
              <a:rPr lang="de-DE" dirty="0" err="1"/>
              <a:t>members</a:t>
            </a: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err="1"/>
              <a:t>From</a:t>
            </a:r>
            <a:r>
              <a:rPr lang="de-DE" dirty="0"/>
              <a:t> all </a:t>
            </a:r>
            <a:r>
              <a:rPr lang="de-DE" dirty="0" err="1"/>
              <a:t>over</a:t>
            </a:r>
            <a:r>
              <a:rPr lang="de-DE" dirty="0"/>
              <a:t> </a:t>
            </a:r>
            <a:r>
              <a:rPr lang="de-DE" dirty="0" err="1"/>
              <a:t>the</a:t>
            </a:r>
            <a:r>
              <a:rPr lang="de-DE" dirty="0"/>
              <a:t> </a:t>
            </a:r>
            <a:r>
              <a:rPr lang="de-DE" dirty="0" err="1"/>
              <a:t>world</a:t>
            </a:r>
            <a:r>
              <a:rPr lang="de-DE" dirty="0"/>
              <a:t> </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Multi-</a:t>
            </a:r>
            <a:r>
              <a:rPr lang="de-DE" dirty="0" err="1"/>
              <a:t>disciplinary</a:t>
            </a:r>
            <a:r>
              <a:rPr lang="de-DE" dirty="0"/>
              <a:t> </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en-US" dirty="0"/>
              <a:t>At least 3 reviews from panel members (</a:t>
            </a:r>
            <a:r>
              <a:rPr lang="en-US" dirty="0" smtClean="0"/>
              <a:t>generalists)</a:t>
            </a:r>
          </a:p>
          <a:p>
            <a:pPr marL="706438" lvl="1" indent="-342900"/>
            <a:r>
              <a:rPr lang="en-US" sz="1800" dirty="0" smtClean="0"/>
              <a:t>In </a:t>
            </a:r>
            <a:r>
              <a:rPr lang="en-US" sz="1800" dirty="0"/>
              <a:t>Step 2 also external referees (specialists in your field)</a:t>
            </a:r>
          </a:p>
          <a:p>
            <a:pPr lvl="1"/>
            <a:endParaRPr lang="en-US" dirty="0"/>
          </a:p>
          <a:p>
            <a:pPr marL="342900" indent="-342900">
              <a:buFont typeface="Arial" panose="020B0604020202020204" pitchFamily="34" charset="0"/>
              <a:buChar char="•"/>
            </a:pPr>
            <a:r>
              <a:rPr lang="en-US" dirty="0"/>
              <a:t>Panel discussions in Brussels (before &amp; after interview)</a:t>
            </a:r>
          </a:p>
          <a:p>
            <a:endParaRPr lang="de-DE" dirty="0"/>
          </a:p>
          <a:p>
            <a:endParaRPr lang="de-DE" dirty="0"/>
          </a:p>
        </p:txBody>
      </p:sp>
      <p:sp>
        <p:nvSpPr>
          <p:cNvPr id="6" name="Rectangle 3"/>
          <p:cNvSpPr>
            <a:spLocks noGrp="1" noChangeArrowheads="1"/>
          </p:cNvSpPr>
          <p:nvPr>
            <p:ph type="title"/>
          </p:nvPr>
        </p:nvSpPr>
        <p:spPr>
          <a:prstGeom prst="rect">
            <a:avLst/>
          </a:prstGeom>
        </p:spPr>
        <p:txBody>
          <a:bodyPr>
            <a:normAutofit fontScale="92500"/>
          </a:bodyPr>
          <a:lstStyle/>
          <a:p>
            <a:r>
              <a:rPr lang="de-DE" dirty="0"/>
              <a:t>Panel </a:t>
            </a:r>
            <a:r>
              <a:rPr lang="de-DE" dirty="0" err="1"/>
              <a:t>composition</a:t>
            </a:r>
            <a:endParaRPr lang="de-DE" dirty="0" smtClean="0"/>
          </a:p>
        </p:txBody>
      </p:sp>
      <p:pic>
        <p:nvPicPr>
          <p:cNvPr id="5" name="Picture 2" descr="\\intra.dlr.de\PT-ID\OE\OE-80\EUB\EUB_Folien\Bilder_fuer_Praesentationen\Icons\Icon_blau_Business_Mee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024" y="1647881"/>
            <a:ext cx="216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408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a:xfrm>
            <a:off x="4203510" y="1905714"/>
            <a:ext cx="4534699" cy="4158232"/>
          </a:xfrm>
        </p:spPr>
        <p:txBody>
          <a:bodyPr>
            <a:noAutofit/>
          </a:bodyPr>
          <a:lstStyle/>
          <a:p>
            <a:pPr>
              <a:lnSpc>
                <a:spcPct val="150000"/>
              </a:lnSpc>
              <a:spcBef>
                <a:spcPts val="0"/>
              </a:spcBef>
            </a:pPr>
            <a:r>
              <a:rPr lang="de-DE" sz="1600" dirty="0"/>
              <a:t>Names of panel members of previous </a:t>
            </a:r>
            <a:r>
              <a:rPr lang="de-DE" sz="1600" dirty="0" smtClean="0"/>
              <a:t>Calls:</a:t>
            </a:r>
            <a:br>
              <a:rPr lang="de-DE" sz="1600" dirty="0" smtClean="0"/>
            </a:br>
            <a:r>
              <a:rPr lang="de-DE" sz="1200" dirty="0" smtClean="0"/>
              <a:t> </a:t>
            </a:r>
            <a:r>
              <a:rPr lang="de-DE" sz="1200" dirty="0" smtClean="0">
                <a:hlinkClick r:id="rId2"/>
              </a:rPr>
              <a:t>https://erc.europa.eu/document-category/evaluation-panels</a:t>
            </a:r>
            <a:endParaRPr lang="de-DE" sz="1200" dirty="0" smtClean="0"/>
          </a:p>
          <a:p>
            <a:pPr marL="342900" indent="-342900">
              <a:lnSpc>
                <a:spcPct val="150000"/>
              </a:lnSpc>
              <a:spcBef>
                <a:spcPts val="0"/>
              </a:spcBef>
              <a:buFont typeface="Arial" panose="020B0604020202020204" pitchFamily="34" charset="0"/>
              <a:buChar char="•"/>
            </a:pPr>
            <a:r>
              <a:rPr lang="de-DE" sz="1600" dirty="0" smtClean="0"/>
              <a:t>Usually alternating sets of panels </a:t>
            </a:r>
            <a:br>
              <a:rPr lang="de-DE" sz="1600" dirty="0" smtClean="0"/>
            </a:br>
            <a:r>
              <a:rPr lang="de-DE" sz="1600" dirty="0" smtClean="0"/>
              <a:t>	A: 2015, 2017, 2019</a:t>
            </a:r>
            <a:br>
              <a:rPr lang="de-DE" sz="1600" dirty="0" smtClean="0"/>
            </a:br>
            <a:r>
              <a:rPr lang="de-DE" sz="1600" dirty="0" smtClean="0"/>
              <a:t>	B: 2016, 2018, 2020 and so on</a:t>
            </a:r>
          </a:p>
          <a:p>
            <a:pPr marL="342900" indent="-342900">
              <a:lnSpc>
                <a:spcPct val="150000"/>
              </a:lnSpc>
              <a:spcBef>
                <a:spcPts val="0"/>
              </a:spcBef>
              <a:buFont typeface="Arial" panose="020B0604020202020204" pitchFamily="34" charset="0"/>
              <a:buChar char="•"/>
            </a:pPr>
            <a:r>
              <a:rPr lang="de-DE" sz="1600" dirty="0" err="1" smtClean="0"/>
              <a:t>Changes</a:t>
            </a:r>
            <a:r>
              <a:rPr lang="de-DE" sz="1600" dirty="0" smtClean="0"/>
              <a:t> </a:t>
            </a:r>
            <a:r>
              <a:rPr lang="de-DE" sz="1600" dirty="0" err="1" smtClean="0"/>
              <a:t>every</a:t>
            </a:r>
            <a:r>
              <a:rPr lang="de-DE" sz="1600" dirty="0" smtClean="0"/>
              <a:t> </a:t>
            </a:r>
            <a:r>
              <a:rPr lang="de-DE" sz="1600" dirty="0" err="1" smtClean="0"/>
              <a:t>year</a:t>
            </a:r>
            <a:endParaRPr lang="de-DE" sz="1600" dirty="0"/>
          </a:p>
          <a:p>
            <a:pPr marL="342900" indent="-342900">
              <a:lnSpc>
                <a:spcPct val="150000"/>
              </a:lnSpc>
              <a:spcBef>
                <a:spcPts val="0"/>
              </a:spcBef>
              <a:buFont typeface="Arial" panose="020B0604020202020204" pitchFamily="34" charset="0"/>
              <a:buChar char="•"/>
            </a:pPr>
            <a:r>
              <a:rPr lang="de-DE" sz="1600" dirty="0" err="1"/>
              <a:t>Names</a:t>
            </a:r>
            <a:r>
              <a:rPr lang="de-DE" sz="1600" dirty="0"/>
              <a:t> </a:t>
            </a:r>
            <a:r>
              <a:rPr lang="de-DE" sz="1600" dirty="0" err="1"/>
              <a:t>published</a:t>
            </a:r>
            <a:r>
              <a:rPr lang="de-DE" sz="1600" dirty="0"/>
              <a:t> after Call </a:t>
            </a:r>
            <a:r>
              <a:rPr lang="de-DE" sz="1600" dirty="0" err="1" smtClean="0"/>
              <a:t>evaluation</a:t>
            </a:r>
            <a:endParaRPr lang="de-DE" sz="1600" dirty="0"/>
          </a:p>
          <a:p>
            <a:pPr marL="342900" indent="-342900">
              <a:lnSpc>
                <a:spcPct val="150000"/>
              </a:lnSpc>
              <a:spcBef>
                <a:spcPts val="0"/>
              </a:spcBef>
              <a:buFont typeface="Arial" panose="020B0604020202020204" pitchFamily="34" charset="0"/>
              <a:buChar char="•"/>
            </a:pPr>
            <a:r>
              <a:rPr lang="de-DE" sz="1600" dirty="0"/>
              <a:t>Names of Panel </a:t>
            </a:r>
            <a:r>
              <a:rPr lang="de-DE" sz="1600" dirty="0" smtClean="0"/>
              <a:t>Chairs </a:t>
            </a:r>
            <a:r>
              <a:rPr lang="de-DE" sz="1600" dirty="0"/>
              <a:t>published before </a:t>
            </a:r>
            <a:r>
              <a:rPr lang="de-DE" sz="1600" dirty="0" smtClean="0"/>
              <a:t>Deadline</a:t>
            </a:r>
          </a:p>
          <a:p>
            <a:pPr marL="342900" indent="-342900">
              <a:spcBef>
                <a:spcPts val="0"/>
              </a:spcBef>
              <a:buFont typeface="Arial" panose="020B0604020202020204" pitchFamily="34" charset="0"/>
              <a:buChar char="•"/>
            </a:pPr>
            <a:r>
              <a:rPr lang="de-DE" sz="1600" dirty="0" smtClean="0">
                <a:solidFill>
                  <a:srgbClr val="FF0000"/>
                </a:solidFill>
              </a:rPr>
              <a:t>Do not </a:t>
            </a:r>
            <a:r>
              <a:rPr lang="de-DE" sz="1600" dirty="0" err="1" smtClean="0">
                <a:solidFill>
                  <a:srgbClr val="FF0000"/>
                </a:solidFill>
              </a:rPr>
              <a:t>contact</a:t>
            </a:r>
            <a:r>
              <a:rPr lang="de-DE" sz="1600" dirty="0" smtClean="0">
                <a:solidFill>
                  <a:srgbClr val="FF0000"/>
                </a:solidFill>
              </a:rPr>
              <a:t> Panel Member </a:t>
            </a:r>
            <a:r>
              <a:rPr lang="de-DE" sz="1600" dirty="0" err="1" smtClean="0">
                <a:solidFill>
                  <a:srgbClr val="FF0000"/>
                </a:solidFill>
              </a:rPr>
              <a:t>during</a:t>
            </a:r>
            <a:r>
              <a:rPr lang="de-DE" sz="1600" dirty="0" smtClean="0">
                <a:solidFill>
                  <a:srgbClr val="FF0000"/>
                </a:solidFill>
              </a:rPr>
              <a:t> </a:t>
            </a:r>
            <a:r>
              <a:rPr lang="de-DE" sz="1600" dirty="0" err="1" smtClean="0">
                <a:solidFill>
                  <a:srgbClr val="FF0000"/>
                </a:solidFill>
              </a:rPr>
              <a:t>evaluation</a:t>
            </a:r>
            <a:r>
              <a:rPr lang="de-DE" sz="1600" dirty="0" smtClean="0">
                <a:solidFill>
                  <a:srgbClr val="FF0000"/>
                </a:solidFill>
              </a:rPr>
              <a:t>! </a:t>
            </a:r>
            <a:endParaRPr lang="en-US" sz="1600" dirty="0">
              <a:solidFill>
                <a:srgbClr val="FF0000"/>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32" t="15780" r="33171" b="9464"/>
          <a:stretch/>
        </p:blipFill>
        <p:spPr bwMode="auto">
          <a:xfrm>
            <a:off x="881496" y="1837762"/>
            <a:ext cx="3149600" cy="44460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Grp="1" noChangeArrowheads="1"/>
          </p:cNvSpPr>
          <p:nvPr>
            <p:ph type="title"/>
          </p:nvPr>
        </p:nvSpPr>
        <p:spPr>
          <a:prstGeom prst="rect">
            <a:avLst/>
          </a:prstGeom>
        </p:spPr>
        <p:txBody>
          <a:bodyPr>
            <a:normAutofit fontScale="92500"/>
          </a:bodyPr>
          <a:lstStyle/>
          <a:p>
            <a:r>
              <a:rPr lang="de-DE" dirty="0"/>
              <a:t>Panel </a:t>
            </a:r>
            <a:r>
              <a:rPr lang="de-DE" dirty="0" err="1"/>
              <a:t>Chairs</a:t>
            </a:r>
            <a:r>
              <a:rPr lang="de-DE" dirty="0"/>
              <a:t> </a:t>
            </a:r>
            <a:r>
              <a:rPr lang="de-DE" dirty="0" err="1"/>
              <a:t>and</a:t>
            </a:r>
            <a:r>
              <a:rPr lang="de-DE" dirty="0"/>
              <a:t> Members</a:t>
            </a:r>
            <a:endParaRPr lang="en-US" dirty="0" smtClean="0"/>
          </a:p>
        </p:txBody>
      </p:sp>
    </p:spTree>
    <p:extLst>
      <p:ext uri="{BB962C8B-B14F-4D97-AF65-F5344CB8AC3E}">
        <p14:creationId xmlns:p14="http://schemas.microsoft.com/office/powerpoint/2010/main" val="3340482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idx="1"/>
          </p:nvPr>
        </p:nvSpPr>
        <p:spPr/>
        <p:txBody>
          <a:bodyPr>
            <a:noAutofit/>
          </a:bodyPr>
          <a:lstStyle/>
          <a:p>
            <a:pPr marL="457200" indent="-457200" eaLnBrk="1" hangingPunct="1">
              <a:buFont typeface="Wingdings" pitchFamily="2" charset="2"/>
              <a:buAutoNum type="arabicPeriod"/>
            </a:pPr>
            <a:r>
              <a:rPr lang="de-DE" sz="2000" b="1" dirty="0" smtClean="0"/>
              <a:t>Excellence </a:t>
            </a:r>
            <a:r>
              <a:rPr lang="de-DE" sz="2000" b="1" dirty="0" err="1" smtClean="0"/>
              <a:t>of</a:t>
            </a:r>
            <a:r>
              <a:rPr lang="de-DE" sz="2000" b="1" dirty="0" smtClean="0"/>
              <a:t> </a:t>
            </a:r>
            <a:r>
              <a:rPr lang="de-DE" sz="2000" b="1" dirty="0" err="1" smtClean="0"/>
              <a:t>the</a:t>
            </a:r>
            <a:r>
              <a:rPr lang="de-DE" sz="2000" b="1" dirty="0" smtClean="0"/>
              <a:t> Research </a:t>
            </a:r>
            <a:r>
              <a:rPr lang="de-DE" sz="2000" b="1" dirty="0" err="1" smtClean="0"/>
              <a:t>project</a:t>
            </a:r>
            <a:r>
              <a:rPr lang="de-DE" sz="2000" b="1" dirty="0" smtClean="0"/>
              <a:t> </a:t>
            </a:r>
          </a:p>
          <a:p>
            <a:pPr marL="0" indent="0" eaLnBrk="1" hangingPunct="1">
              <a:buNone/>
            </a:pPr>
            <a:endParaRPr lang="en-US" sz="1600" dirty="0"/>
          </a:p>
          <a:p>
            <a:pPr eaLnBrk="1" hangingPunct="1"/>
            <a:r>
              <a:rPr lang="en-US" sz="1800" dirty="0" smtClean="0"/>
              <a:t>Ground-breaking </a:t>
            </a:r>
            <a:r>
              <a:rPr lang="en-US" sz="1800" dirty="0"/>
              <a:t>nature and potential </a:t>
            </a:r>
            <a:r>
              <a:rPr lang="en-US" sz="1800" dirty="0" smtClean="0"/>
              <a:t>impact</a:t>
            </a:r>
          </a:p>
          <a:p>
            <a:pPr marL="838200" lvl="1" indent="-381000" eaLnBrk="1" hangingPunct="1"/>
            <a:r>
              <a:rPr lang="en-US" sz="1800" dirty="0" smtClean="0"/>
              <a:t>Address important challenges</a:t>
            </a:r>
          </a:p>
          <a:p>
            <a:pPr marL="838200" lvl="1" indent="-381000" eaLnBrk="1" hangingPunct="1"/>
            <a:r>
              <a:rPr lang="en-US" sz="1800" dirty="0" smtClean="0"/>
              <a:t>Objectives ambitious &amp; beyond the state of the art</a:t>
            </a:r>
          </a:p>
          <a:p>
            <a:pPr marL="838200" lvl="1" indent="-381000" eaLnBrk="1" hangingPunct="1"/>
            <a:r>
              <a:rPr lang="en-US" sz="1800" dirty="0" smtClean="0"/>
              <a:t>High risk / high gain</a:t>
            </a:r>
          </a:p>
          <a:p>
            <a:pPr marL="457200" lvl="1" indent="0" eaLnBrk="1" hangingPunct="1">
              <a:buNone/>
            </a:pPr>
            <a:endParaRPr lang="en-US" sz="1800" dirty="0" smtClean="0"/>
          </a:p>
          <a:p>
            <a:pPr eaLnBrk="1" hangingPunct="1"/>
            <a:r>
              <a:rPr lang="en-US" sz="1800" dirty="0"/>
              <a:t>Scientific Approach</a:t>
            </a:r>
          </a:p>
          <a:p>
            <a:pPr marL="838200" lvl="1" indent="-381000" eaLnBrk="1" hangingPunct="1"/>
            <a:r>
              <a:rPr lang="en-US" sz="1800" dirty="0" smtClean="0"/>
              <a:t>Feasibility </a:t>
            </a:r>
          </a:p>
          <a:p>
            <a:pPr marL="838200" lvl="1" indent="-381000" eaLnBrk="1" hangingPunct="1"/>
            <a:r>
              <a:rPr lang="en-US" sz="1800" dirty="0" smtClean="0"/>
              <a:t>Research methodology appropriate to achieve goals </a:t>
            </a:r>
          </a:p>
          <a:p>
            <a:pPr marL="838200" lvl="1" indent="-381000" eaLnBrk="1" hangingPunct="1"/>
            <a:r>
              <a:rPr lang="en-US" sz="1800" dirty="0" smtClean="0"/>
              <a:t>Development of novel methodology? </a:t>
            </a:r>
          </a:p>
          <a:p>
            <a:pPr marL="838200" lvl="1" indent="-381000" eaLnBrk="1" hangingPunct="1"/>
            <a:r>
              <a:rPr lang="en-US" sz="1800" dirty="0" smtClean="0"/>
              <a:t>Timescales, resources</a:t>
            </a:r>
            <a:r>
              <a:rPr lang="en-US" sz="1800" dirty="0"/>
              <a:t> </a:t>
            </a:r>
            <a:r>
              <a:rPr lang="en-US" sz="1800" dirty="0" smtClean="0"/>
              <a:t>and PI  commitment adequate &amp; properly justified? </a:t>
            </a:r>
          </a:p>
        </p:txBody>
      </p:sp>
      <p:sp>
        <p:nvSpPr>
          <p:cNvPr id="5" name="Textplatzhalter 2"/>
          <p:cNvSpPr>
            <a:spLocks noGrp="1"/>
          </p:cNvSpPr>
          <p:nvPr>
            <p:ph type="title"/>
          </p:nvPr>
        </p:nvSpPr>
        <p:spPr>
          <a:prstGeom prst="rect">
            <a:avLst/>
          </a:prstGeom>
        </p:spPr>
        <p:txBody>
          <a:bodyPr>
            <a:normAutofit fontScale="92500"/>
          </a:bodyPr>
          <a:lstStyle/>
          <a:p>
            <a:r>
              <a:rPr lang="en-US" dirty="0" smtClean="0">
                <a:latin typeface="BundesSerif Office Regular"/>
              </a:rPr>
              <a:t>What is evaluated?</a:t>
            </a:r>
            <a:endParaRPr lang="de-DE" dirty="0">
              <a:latin typeface="BundesSerif Office Regular"/>
            </a:endParaRPr>
          </a:p>
        </p:txBody>
      </p:sp>
    </p:spTree>
    <p:extLst>
      <p:ext uri="{BB962C8B-B14F-4D97-AF65-F5344CB8AC3E}">
        <p14:creationId xmlns:p14="http://schemas.microsoft.com/office/powerpoint/2010/main" val="2872170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4074" y="1579643"/>
            <a:ext cx="7974135" cy="3990253"/>
          </a:xfrm>
        </p:spPr>
        <p:txBody>
          <a:bodyPr/>
          <a:lstStyle/>
          <a:p>
            <a:pPr>
              <a:lnSpc>
                <a:spcPct val="150000"/>
              </a:lnSpc>
            </a:pPr>
            <a:r>
              <a:rPr lang="de-DE" sz="2200" dirty="0" smtClean="0"/>
              <a:t>The </a:t>
            </a:r>
            <a:r>
              <a:rPr lang="de-DE" sz="2200" dirty="0" err="1" smtClean="0"/>
              <a:t>idea</a:t>
            </a:r>
            <a:r>
              <a:rPr lang="de-DE" sz="2200" dirty="0" smtClean="0"/>
              <a:t> </a:t>
            </a:r>
            <a:r>
              <a:rPr lang="de-DE" sz="2200" dirty="0" err="1" smtClean="0"/>
              <a:t>behind</a:t>
            </a:r>
            <a:r>
              <a:rPr lang="de-DE" sz="2200" dirty="0" smtClean="0"/>
              <a:t> </a:t>
            </a:r>
            <a:r>
              <a:rPr lang="de-DE" sz="2200" dirty="0" err="1" smtClean="0"/>
              <a:t>the</a:t>
            </a:r>
            <a:r>
              <a:rPr lang="de-DE" sz="2200" dirty="0" smtClean="0"/>
              <a:t> ERC</a:t>
            </a:r>
          </a:p>
          <a:p>
            <a:pPr>
              <a:lnSpc>
                <a:spcPct val="150000"/>
              </a:lnSpc>
            </a:pPr>
            <a:r>
              <a:rPr lang="de-DE" sz="2200" dirty="0" err="1" smtClean="0">
                <a:solidFill>
                  <a:schemeClr val="bg1">
                    <a:lumMod val="85000"/>
                  </a:schemeClr>
                </a:solidFill>
              </a:rPr>
              <a:t>Eligibility</a:t>
            </a:r>
            <a:r>
              <a:rPr lang="de-DE" sz="2200" dirty="0" smtClean="0">
                <a:solidFill>
                  <a:schemeClr val="bg1">
                    <a:lumMod val="85000"/>
                  </a:schemeClr>
                </a:solidFill>
              </a:rPr>
              <a:t> </a:t>
            </a:r>
            <a:r>
              <a:rPr lang="de-DE" sz="2200" dirty="0" err="1">
                <a:solidFill>
                  <a:schemeClr val="bg1">
                    <a:lumMod val="85000"/>
                  </a:schemeClr>
                </a:solidFill>
              </a:rPr>
              <a:t>of</a:t>
            </a:r>
            <a:r>
              <a:rPr lang="de-DE" sz="2200" dirty="0">
                <a:solidFill>
                  <a:schemeClr val="bg1">
                    <a:lumMod val="85000"/>
                  </a:schemeClr>
                </a:solidFill>
              </a:rPr>
              <a:t> </a:t>
            </a:r>
            <a:r>
              <a:rPr lang="de-DE" sz="2200" dirty="0" smtClean="0">
                <a:solidFill>
                  <a:schemeClr val="bg1">
                    <a:lumMod val="85000"/>
                  </a:schemeClr>
                </a:solidFill>
              </a:rPr>
              <a:t>Host </a:t>
            </a:r>
            <a:r>
              <a:rPr lang="de-DE" sz="2200" dirty="0" err="1" smtClean="0">
                <a:solidFill>
                  <a:schemeClr val="bg1">
                    <a:lumMod val="85000"/>
                  </a:schemeClr>
                </a:solidFill>
              </a:rPr>
              <a:t>Institutions</a:t>
            </a:r>
            <a:r>
              <a:rPr lang="de-DE" sz="2200" dirty="0" smtClean="0">
                <a:solidFill>
                  <a:schemeClr val="bg1">
                    <a:lumMod val="85000"/>
                  </a:schemeClr>
                </a:solidFill>
              </a:rPr>
              <a:t> </a:t>
            </a:r>
            <a:r>
              <a:rPr lang="de-DE" sz="2200" dirty="0" err="1" smtClean="0">
                <a:solidFill>
                  <a:schemeClr val="bg1">
                    <a:lumMod val="85000"/>
                  </a:schemeClr>
                </a:solidFill>
              </a:rPr>
              <a:t>and</a:t>
            </a:r>
            <a:r>
              <a:rPr lang="de-DE" sz="2200" dirty="0" smtClean="0">
                <a:solidFill>
                  <a:schemeClr val="bg1">
                    <a:lumMod val="85000"/>
                  </a:schemeClr>
                </a:solidFill>
              </a:rPr>
              <a:t> Researchers</a:t>
            </a:r>
          </a:p>
          <a:p>
            <a:pPr>
              <a:lnSpc>
                <a:spcPct val="150000"/>
              </a:lnSpc>
            </a:pPr>
            <a:r>
              <a:rPr lang="de-DE" sz="2200" dirty="0" err="1" smtClean="0">
                <a:solidFill>
                  <a:schemeClr val="bg1">
                    <a:lumMod val="85000"/>
                  </a:schemeClr>
                </a:solidFill>
              </a:rPr>
              <a:t>Funding</a:t>
            </a:r>
            <a:r>
              <a:rPr lang="de-DE" sz="2200" dirty="0" smtClean="0">
                <a:solidFill>
                  <a:schemeClr val="bg1">
                    <a:lumMod val="85000"/>
                  </a:schemeClr>
                </a:solidFill>
              </a:rPr>
              <a:t> </a:t>
            </a:r>
            <a:r>
              <a:rPr lang="de-DE" sz="2200" dirty="0" err="1" smtClean="0">
                <a:solidFill>
                  <a:schemeClr val="bg1">
                    <a:lumMod val="85000"/>
                  </a:schemeClr>
                </a:solidFill>
              </a:rPr>
              <a:t>Schemes</a:t>
            </a:r>
            <a:r>
              <a:rPr lang="de-DE" sz="2200" dirty="0" smtClean="0">
                <a:solidFill>
                  <a:schemeClr val="bg1">
                    <a:lumMod val="85000"/>
                  </a:schemeClr>
                </a:solidFill>
              </a:rPr>
              <a:t>  // Deadlines // Who </a:t>
            </a:r>
            <a:r>
              <a:rPr lang="de-DE" sz="2200" dirty="0" err="1" smtClean="0">
                <a:solidFill>
                  <a:schemeClr val="bg1">
                    <a:lumMod val="85000"/>
                  </a:schemeClr>
                </a:solidFill>
              </a:rPr>
              <a:t>is</a:t>
            </a:r>
            <a:r>
              <a:rPr lang="de-DE" sz="2200" dirty="0" smtClean="0">
                <a:solidFill>
                  <a:schemeClr val="bg1">
                    <a:lumMod val="85000"/>
                  </a:schemeClr>
                </a:solidFill>
              </a:rPr>
              <a:t> </a:t>
            </a:r>
            <a:r>
              <a:rPr lang="de-DE" sz="2200" dirty="0" err="1" smtClean="0">
                <a:solidFill>
                  <a:schemeClr val="bg1">
                    <a:lumMod val="85000"/>
                  </a:schemeClr>
                </a:solidFill>
              </a:rPr>
              <a:t>eligible</a:t>
            </a:r>
            <a:r>
              <a:rPr lang="de-DE" sz="2200" dirty="0" smtClean="0">
                <a:solidFill>
                  <a:schemeClr val="bg1">
                    <a:lumMod val="85000"/>
                  </a:schemeClr>
                </a:solidFill>
              </a:rPr>
              <a:t> </a:t>
            </a:r>
            <a:r>
              <a:rPr lang="de-DE" sz="2200" dirty="0" err="1" smtClean="0">
                <a:solidFill>
                  <a:schemeClr val="bg1">
                    <a:lumMod val="85000"/>
                  </a:schemeClr>
                </a:solidFill>
              </a:rPr>
              <a:t>for</a:t>
            </a:r>
            <a:r>
              <a:rPr lang="de-DE" sz="2200" dirty="0" smtClean="0">
                <a:solidFill>
                  <a:schemeClr val="bg1">
                    <a:lumMod val="85000"/>
                  </a:schemeClr>
                </a:solidFill>
              </a:rPr>
              <a:t> </a:t>
            </a:r>
            <a:r>
              <a:rPr lang="de-DE" sz="2200" dirty="0" err="1" smtClean="0">
                <a:solidFill>
                  <a:schemeClr val="bg1">
                    <a:lumMod val="85000"/>
                  </a:schemeClr>
                </a:solidFill>
              </a:rPr>
              <a:t>what</a:t>
            </a:r>
            <a:r>
              <a:rPr lang="de-DE" sz="2200" dirty="0" smtClean="0">
                <a:solidFill>
                  <a:schemeClr val="bg1">
                    <a:lumMod val="85000"/>
                  </a:schemeClr>
                </a:solidFill>
              </a:rPr>
              <a:t>?</a:t>
            </a:r>
          </a:p>
          <a:p>
            <a:pPr>
              <a:lnSpc>
                <a:spcPct val="150000"/>
              </a:lnSpc>
            </a:pPr>
            <a:r>
              <a:rPr lang="de-DE" sz="2200" dirty="0" err="1" smtClean="0">
                <a:solidFill>
                  <a:schemeClr val="bg1">
                    <a:lumMod val="85000"/>
                  </a:schemeClr>
                </a:solidFill>
              </a:rPr>
              <a:t>Application</a:t>
            </a:r>
            <a:r>
              <a:rPr lang="de-DE" sz="2200" dirty="0" smtClean="0">
                <a:solidFill>
                  <a:schemeClr val="bg1">
                    <a:lumMod val="85000"/>
                  </a:schemeClr>
                </a:solidFill>
              </a:rPr>
              <a:t> </a:t>
            </a:r>
            <a:r>
              <a:rPr lang="de-DE" sz="2200" dirty="0" err="1" smtClean="0">
                <a:solidFill>
                  <a:schemeClr val="bg1">
                    <a:lumMod val="85000"/>
                  </a:schemeClr>
                </a:solidFill>
              </a:rPr>
              <a:t>and</a:t>
            </a:r>
            <a:r>
              <a:rPr lang="de-DE" sz="2200" dirty="0" smtClean="0">
                <a:solidFill>
                  <a:schemeClr val="bg1">
                    <a:lumMod val="85000"/>
                  </a:schemeClr>
                </a:solidFill>
              </a:rPr>
              <a:t> Evaluation </a:t>
            </a:r>
            <a:r>
              <a:rPr lang="de-DE" sz="2200" dirty="0" err="1">
                <a:solidFill>
                  <a:schemeClr val="bg1">
                    <a:lumMod val="85000"/>
                  </a:schemeClr>
                </a:solidFill>
              </a:rPr>
              <a:t>P</a:t>
            </a:r>
            <a:r>
              <a:rPr lang="de-DE" sz="2200" dirty="0" err="1" smtClean="0">
                <a:solidFill>
                  <a:schemeClr val="bg1">
                    <a:lumMod val="85000"/>
                  </a:schemeClr>
                </a:solidFill>
              </a:rPr>
              <a:t>rocess</a:t>
            </a:r>
            <a:endParaRPr lang="de-DE" sz="2200" dirty="0" smtClean="0">
              <a:solidFill>
                <a:schemeClr val="bg1">
                  <a:lumMod val="85000"/>
                </a:schemeClr>
              </a:solidFill>
            </a:endParaRPr>
          </a:p>
          <a:p>
            <a:pPr>
              <a:lnSpc>
                <a:spcPct val="150000"/>
              </a:lnSpc>
            </a:pPr>
            <a:r>
              <a:rPr lang="de-DE" sz="2200" dirty="0" smtClean="0">
                <a:solidFill>
                  <a:schemeClr val="bg1">
                    <a:lumMod val="85000"/>
                  </a:schemeClr>
                </a:solidFill>
              </a:rPr>
              <a:t>Budget </a:t>
            </a:r>
            <a:r>
              <a:rPr lang="de-DE" sz="2200" dirty="0" err="1">
                <a:solidFill>
                  <a:schemeClr val="bg1">
                    <a:lumMod val="85000"/>
                  </a:schemeClr>
                </a:solidFill>
              </a:rPr>
              <a:t>C</a:t>
            </a:r>
            <a:r>
              <a:rPr lang="de-DE" sz="2200" dirty="0" err="1" smtClean="0">
                <a:solidFill>
                  <a:schemeClr val="bg1">
                    <a:lumMod val="85000"/>
                  </a:schemeClr>
                </a:solidFill>
              </a:rPr>
              <a:t>alculation</a:t>
            </a:r>
            <a:r>
              <a:rPr lang="de-DE" sz="2200" dirty="0" smtClean="0">
                <a:solidFill>
                  <a:schemeClr val="bg1">
                    <a:lumMod val="85000"/>
                  </a:schemeClr>
                </a:solidFill>
              </a:rPr>
              <a:t> &amp; Administrative </a:t>
            </a:r>
            <a:r>
              <a:rPr lang="de-DE" sz="2200" dirty="0" err="1" smtClean="0">
                <a:solidFill>
                  <a:schemeClr val="bg1">
                    <a:lumMod val="85000"/>
                  </a:schemeClr>
                </a:solidFill>
              </a:rPr>
              <a:t>Issues</a:t>
            </a:r>
            <a:endParaRPr lang="de-DE" sz="2200" dirty="0" smtClean="0">
              <a:solidFill>
                <a:schemeClr val="bg1">
                  <a:lumMod val="85000"/>
                </a:schemeClr>
              </a:solidFill>
            </a:endParaRPr>
          </a:p>
          <a:p>
            <a:pPr>
              <a:lnSpc>
                <a:spcPct val="150000"/>
              </a:lnSpc>
            </a:pPr>
            <a:r>
              <a:rPr lang="de-DE" sz="2200" dirty="0" err="1" smtClean="0">
                <a:solidFill>
                  <a:schemeClr val="bg1">
                    <a:lumMod val="85000"/>
                  </a:schemeClr>
                </a:solidFill>
              </a:rPr>
              <a:t>Proposal</a:t>
            </a:r>
            <a:r>
              <a:rPr lang="de-DE" sz="2200" dirty="0" smtClean="0">
                <a:solidFill>
                  <a:schemeClr val="bg1">
                    <a:lumMod val="85000"/>
                  </a:schemeClr>
                </a:solidFill>
              </a:rPr>
              <a:t> Writing</a:t>
            </a:r>
          </a:p>
          <a:p>
            <a:pPr>
              <a:lnSpc>
                <a:spcPct val="150000"/>
              </a:lnSpc>
            </a:pPr>
            <a:r>
              <a:rPr lang="de-DE" sz="2200" dirty="0" smtClean="0">
                <a:solidFill>
                  <a:schemeClr val="bg1">
                    <a:lumMod val="85000"/>
                  </a:schemeClr>
                </a:solidFill>
              </a:rPr>
              <a:t>Outlook: The Interview</a:t>
            </a:r>
          </a:p>
          <a:p>
            <a:endParaRPr lang="de-DE" dirty="0"/>
          </a:p>
          <a:p>
            <a:endParaRPr lang="de-DE" dirty="0"/>
          </a:p>
        </p:txBody>
      </p:sp>
    </p:spTree>
    <p:extLst>
      <p:ext uri="{BB962C8B-B14F-4D97-AF65-F5344CB8AC3E}">
        <p14:creationId xmlns:p14="http://schemas.microsoft.com/office/powerpoint/2010/main" val="188209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idx="1"/>
          </p:nvPr>
        </p:nvSpPr>
        <p:spPr/>
        <p:txBody>
          <a:bodyPr>
            <a:noAutofit/>
          </a:bodyPr>
          <a:lstStyle/>
          <a:p>
            <a:pPr marL="457200" indent="-457200" eaLnBrk="1" hangingPunct="1">
              <a:buAutoNum type="arabicPeriod" startAt="2"/>
            </a:pPr>
            <a:r>
              <a:rPr lang="en-US" b="1" dirty="0" smtClean="0"/>
              <a:t>Excellence of the </a:t>
            </a:r>
            <a:r>
              <a:rPr lang="en-US" b="1" dirty="0" smtClean="0"/>
              <a:t>Principal </a:t>
            </a:r>
            <a:r>
              <a:rPr lang="en-US" b="1" dirty="0" smtClean="0"/>
              <a:t>Investigator (PI)</a:t>
            </a:r>
            <a:br>
              <a:rPr lang="en-US" b="1" dirty="0" smtClean="0"/>
            </a:br>
            <a:endParaRPr lang="en-US" b="1" dirty="0" smtClean="0"/>
          </a:p>
          <a:p>
            <a:pPr marL="342900" indent="-342900">
              <a:spcAft>
                <a:spcPts val="600"/>
              </a:spcAft>
              <a:buFont typeface="Arial" panose="020B0604020202020204" pitchFamily="34" charset="0"/>
              <a:buChar char="•"/>
            </a:pPr>
            <a:r>
              <a:rPr lang="en-US" dirty="0"/>
              <a:t>Ability to </a:t>
            </a:r>
            <a:r>
              <a:rPr lang="en-US" dirty="0" smtClean="0"/>
              <a:t>conduct </a:t>
            </a:r>
            <a:r>
              <a:rPr lang="en-US" dirty="0"/>
              <a:t>ground-breaking research </a:t>
            </a:r>
            <a:endParaRPr lang="en-US" dirty="0" smtClean="0"/>
          </a:p>
          <a:p>
            <a:pPr marL="342900" indent="-342900">
              <a:spcAft>
                <a:spcPts val="600"/>
              </a:spcAft>
              <a:buFont typeface="Arial" panose="020B0604020202020204" pitchFamily="34" charset="0"/>
              <a:buChar char="•"/>
            </a:pPr>
            <a:r>
              <a:rPr lang="en-US" dirty="0" smtClean="0"/>
              <a:t>Starting/Consolidator: Evidence </a:t>
            </a:r>
            <a:r>
              <a:rPr lang="en-US" dirty="0"/>
              <a:t>of creative independent thinking</a:t>
            </a:r>
          </a:p>
          <a:p>
            <a:pPr marL="342900" indent="-342900">
              <a:spcAft>
                <a:spcPts val="600"/>
              </a:spcAft>
              <a:buFont typeface="Arial" panose="020B0604020202020204" pitchFamily="34" charset="0"/>
              <a:buChar char="•"/>
            </a:pPr>
            <a:r>
              <a:rPr lang="en-US" dirty="0" smtClean="0"/>
              <a:t>Have the required scientific expertise and capacity to successfully execute the project?</a:t>
            </a:r>
          </a:p>
          <a:p>
            <a:pPr marL="342900" indent="-342900">
              <a:spcAft>
                <a:spcPts val="600"/>
              </a:spcAft>
              <a:buFont typeface="Arial" panose="020B0604020202020204" pitchFamily="34" charset="0"/>
              <a:buChar char="•"/>
            </a:pPr>
            <a:endParaRPr lang="en-US" dirty="0"/>
          </a:p>
          <a:p>
            <a:pPr>
              <a:spcAft>
                <a:spcPts val="600"/>
              </a:spcAft>
            </a:pPr>
            <a:r>
              <a:rPr lang="en-US" dirty="0" smtClean="0"/>
              <a:t>Advanced: Demonstration of sound </a:t>
            </a:r>
            <a:r>
              <a:rPr lang="en-US" dirty="0"/>
              <a:t>leadership in the training and </a:t>
            </a:r>
            <a:r>
              <a:rPr lang="en-US" dirty="0" smtClean="0"/>
              <a:t>advancement of </a:t>
            </a:r>
            <a:r>
              <a:rPr lang="en-US" dirty="0"/>
              <a:t>young scientists</a:t>
            </a:r>
            <a:endParaRPr lang="en-US" dirty="0" smtClean="0"/>
          </a:p>
          <a:p>
            <a:pPr marL="0" indent="0">
              <a:spcAft>
                <a:spcPts val="600"/>
              </a:spcAft>
              <a:buNone/>
            </a:pPr>
            <a:endParaRPr lang="en-US" dirty="0"/>
          </a:p>
          <a:p>
            <a:pPr marL="342900" indent="-342900" eaLnBrk="1" hangingPunct="1">
              <a:buFont typeface="Arial" panose="020B0604020202020204" pitchFamily="34" charset="0"/>
              <a:buChar char="•"/>
            </a:pPr>
            <a:endParaRPr lang="en-US" dirty="0"/>
          </a:p>
          <a:p>
            <a:pPr eaLnBrk="1" hangingPunct="1"/>
            <a:endParaRPr lang="en-US" b="1" dirty="0"/>
          </a:p>
        </p:txBody>
      </p:sp>
      <p:sp>
        <p:nvSpPr>
          <p:cNvPr id="5" name="Textplatzhalter 2"/>
          <p:cNvSpPr>
            <a:spLocks noGrp="1"/>
          </p:cNvSpPr>
          <p:nvPr>
            <p:ph type="title"/>
          </p:nvPr>
        </p:nvSpPr>
        <p:spPr>
          <a:prstGeom prst="rect">
            <a:avLst/>
          </a:prstGeom>
        </p:spPr>
        <p:txBody>
          <a:bodyPr>
            <a:normAutofit fontScale="92500"/>
          </a:bodyPr>
          <a:lstStyle/>
          <a:p>
            <a:r>
              <a:rPr lang="en-US" dirty="0" smtClean="0">
                <a:latin typeface="BundesSerif Office Regular"/>
              </a:rPr>
              <a:t>What is evaluated?</a:t>
            </a:r>
            <a:endParaRPr lang="de-DE" dirty="0">
              <a:latin typeface="BundesSerif Office Regular"/>
            </a:endParaRPr>
          </a:p>
        </p:txBody>
      </p:sp>
    </p:spTree>
    <p:extLst>
      <p:ext uri="{BB962C8B-B14F-4D97-AF65-F5344CB8AC3E}">
        <p14:creationId xmlns:p14="http://schemas.microsoft.com/office/powerpoint/2010/main" val="3938654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Remember</a:t>
            </a:r>
            <a:endParaRPr lang="de-DE" dirty="0"/>
          </a:p>
        </p:txBody>
      </p:sp>
      <p:sp>
        <p:nvSpPr>
          <p:cNvPr id="3" name="Inhaltsplatzhalter 2"/>
          <p:cNvSpPr>
            <a:spLocks noGrp="1"/>
          </p:cNvSpPr>
          <p:nvPr>
            <p:ph idx="1"/>
          </p:nvPr>
        </p:nvSpPr>
        <p:spPr>
          <a:xfrm>
            <a:off x="764074" y="2125553"/>
            <a:ext cx="8379926" cy="4384429"/>
          </a:xfrm>
        </p:spPr>
        <p:txBody>
          <a:bodyPr/>
          <a:lstStyle/>
          <a:p>
            <a:r>
              <a:rPr lang="en-GB" dirty="0" smtClean="0"/>
              <a:t>Evaluators are human beings and scientists like you </a:t>
            </a:r>
          </a:p>
          <a:p>
            <a:pPr marL="0" indent="0">
              <a:buNone/>
            </a:pPr>
            <a:endParaRPr lang="en-GB" dirty="0" smtClean="0"/>
          </a:p>
          <a:p>
            <a:r>
              <a:rPr lang="en-GB" dirty="0" smtClean="0"/>
              <a:t>It can vary from person to person if they</a:t>
            </a:r>
          </a:p>
          <a:p>
            <a:pPr lvl="1"/>
            <a:r>
              <a:rPr lang="en-GB" sz="1600" dirty="0"/>
              <a:t>t</a:t>
            </a:r>
            <a:r>
              <a:rPr lang="en-GB" sz="1600" dirty="0" smtClean="0"/>
              <a:t>ake a lot of time / have very little time</a:t>
            </a:r>
          </a:p>
          <a:p>
            <a:pPr lvl="1"/>
            <a:r>
              <a:rPr lang="en-GB" sz="1600" dirty="0" smtClean="0"/>
              <a:t>are motivated / are unmotivated to read your proposal</a:t>
            </a:r>
          </a:p>
          <a:p>
            <a:pPr lvl="1"/>
            <a:r>
              <a:rPr lang="en-GB" sz="1600" dirty="0" smtClean="0"/>
              <a:t>are close to your field / are far from your field</a:t>
            </a:r>
          </a:p>
          <a:p>
            <a:pPr lvl="1"/>
            <a:r>
              <a:rPr lang="en-GB" sz="1600" dirty="0" smtClean="0"/>
              <a:t>are willing to take risks / are hesitant to spend tax payer’s money on risky projects</a:t>
            </a:r>
          </a:p>
          <a:p>
            <a:pPr lvl="1"/>
            <a:r>
              <a:rPr lang="en-GB" sz="1600" dirty="0" smtClean="0"/>
              <a:t>are English native speakers / are not completely fluent</a:t>
            </a:r>
          </a:p>
          <a:p>
            <a:pPr lvl="1"/>
            <a:r>
              <a:rPr lang="en-GB" sz="1600" dirty="0" smtClean="0"/>
              <a:t>value more the person / value more the idea</a:t>
            </a:r>
          </a:p>
          <a:p>
            <a:pPr lvl="1"/>
            <a:r>
              <a:rPr lang="en-GB" sz="1600" dirty="0" smtClean="0"/>
              <a:t>value unconventional CV‘s / want to see big names</a:t>
            </a:r>
          </a:p>
          <a:p>
            <a:pPr lvl="1"/>
            <a:r>
              <a:rPr lang="en-GB" sz="1600" dirty="0" smtClean="0"/>
              <a:t>value methodological details / only interested in the big picture</a:t>
            </a:r>
          </a:p>
          <a:p>
            <a:pPr lvl="1"/>
            <a:r>
              <a:rPr lang="en-GB" sz="1600" dirty="0" smtClean="0"/>
              <a:t>like to be impressed / very much dislike exaggerations</a:t>
            </a:r>
          </a:p>
          <a:p>
            <a:pPr lvl="1"/>
            <a:r>
              <a:rPr lang="en-GB" sz="1600" dirty="0" smtClean="0"/>
              <a:t>like visuals / prefer texts</a:t>
            </a:r>
            <a:endParaRPr lang="en-GB" dirty="0" smtClean="0"/>
          </a:p>
          <a:p>
            <a:pPr lvl="1"/>
            <a:endParaRPr lang="en-GB" dirty="0" smtClean="0"/>
          </a:p>
        </p:txBody>
      </p:sp>
    </p:spTree>
    <p:extLst>
      <p:ext uri="{BB962C8B-B14F-4D97-AF65-F5344CB8AC3E}">
        <p14:creationId xmlns:p14="http://schemas.microsoft.com/office/powerpoint/2010/main" val="401576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4074" y="1579643"/>
            <a:ext cx="7974135" cy="3990253"/>
          </a:xfrm>
        </p:spPr>
        <p:txBody>
          <a:bodyPr/>
          <a:lstStyle/>
          <a:p>
            <a:pPr>
              <a:lnSpc>
                <a:spcPct val="150000"/>
              </a:lnSpc>
              <a:buFont typeface="Wingdings" panose="05000000000000000000" pitchFamily="2" charset="2"/>
              <a:buChar char="ü"/>
            </a:pPr>
            <a:r>
              <a:rPr lang="de-DE" sz="2200" dirty="0">
                <a:solidFill>
                  <a:schemeClr val="bg1">
                    <a:lumMod val="85000"/>
                  </a:schemeClr>
                </a:solidFill>
              </a:rPr>
              <a:t>The </a:t>
            </a:r>
            <a:r>
              <a:rPr lang="de-DE" sz="2200" dirty="0" err="1">
                <a:solidFill>
                  <a:schemeClr val="bg1">
                    <a:lumMod val="85000"/>
                  </a:schemeClr>
                </a:solidFill>
              </a:rPr>
              <a:t>idea</a:t>
            </a:r>
            <a:r>
              <a:rPr lang="de-DE" sz="2200" dirty="0">
                <a:solidFill>
                  <a:schemeClr val="bg1">
                    <a:lumMod val="85000"/>
                  </a:schemeClr>
                </a:solidFill>
              </a:rPr>
              <a:t> </a:t>
            </a:r>
            <a:r>
              <a:rPr lang="de-DE" sz="2200" dirty="0" err="1">
                <a:solidFill>
                  <a:schemeClr val="bg1">
                    <a:lumMod val="85000"/>
                  </a:schemeClr>
                </a:solidFill>
              </a:rPr>
              <a:t>behind</a:t>
            </a:r>
            <a:r>
              <a:rPr lang="de-DE" sz="2200" dirty="0">
                <a:solidFill>
                  <a:schemeClr val="bg1">
                    <a:lumMod val="85000"/>
                  </a:schemeClr>
                </a:solidFill>
              </a:rPr>
              <a:t> </a:t>
            </a:r>
            <a:r>
              <a:rPr lang="de-DE" sz="2200" dirty="0" err="1">
                <a:solidFill>
                  <a:schemeClr val="bg1">
                    <a:lumMod val="85000"/>
                  </a:schemeClr>
                </a:solidFill>
              </a:rPr>
              <a:t>the</a:t>
            </a:r>
            <a:r>
              <a:rPr lang="de-DE" sz="2200" dirty="0">
                <a:solidFill>
                  <a:schemeClr val="bg1">
                    <a:lumMod val="85000"/>
                  </a:schemeClr>
                </a:solidFill>
              </a:rPr>
              <a:t> ERC</a:t>
            </a:r>
          </a:p>
          <a:p>
            <a:pPr>
              <a:lnSpc>
                <a:spcPct val="150000"/>
              </a:lnSpc>
              <a:buFont typeface="Wingdings" panose="05000000000000000000" pitchFamily="2" charset="2"/>
              <a:buChar char="ü"/>
            </a:pPr>
            <a:r>
              <a:rPr lang="de-DE" sz="2200" dirty="0" err="1" smtClean="0">
                <a:solidFill>
                  <a:schemeClr val="bg1">
                    <a:lumMod val="85000"/>
                  </a:schemeClr>
                </a:solidFill>
              </a:rPr>
              <a:t>Eligibility</a:t>
            </a:r>
            <a:r>
              <a:rPr lang="de-DE" sz="2200" dirty="0" smtClean="0">
                <a:solidFill>
                  <a:schemeClr val="bg1">
                    <a:lumMod val="85000"/>
                  </a:schemeClr>
                </a:solidFill>
              </a:rPr>
              <a:t> </a:t>
            </a:r>
            <a:r>
              <a:rPr lang="de-DE" sz="2200" dirty="0" err="1">
                <a:solidFill>
                  <a:schemeClr val="bg1">
                    <a:lumMod val="85000"/>
                  </a:schemeClr>
                </a:solidFill>
              </a:rPr>
              <a:t>of</a:t>
            </a:r>
            <a:r>
              <a:rPr lang="de-DE" sz="2200" dirty="0">
                <a:solidFill>
                  <a:schemeClr val="bg1">
                    <a:lumMod val="85000"/>
                  </a:schemeClr>
                </a:solidFill>
              </a:rPr>
              <a:t> </a:t>
            </a:r>
            <a:r>
              <a:rPr lang="de-DE" sz="2200" dirty="0" smtClean="0">
                <a:solidFill>
                  <a:schemeClr val="bg1">
                    <a:lumMod val="85000"/>
                  </a:schemeClr>
                </a:solidFill>
              </a:rPr>
              <a:t>Host </a:t>
            </a:r>
            <a:r>
              <a:rPr lang="de-DE" sz="2200" dirty="0" err="1" smtClean="0">
                <a:solidFill>
                  <a:schemeClr val="bg1">
                    <a:lumMod val="85000"/>
                  </a:schemeClr>
                </a:solidFill>
              </a:rPr>
              <a:t>Institutions</a:t>
            </a:r>
            <a:r>
              <a:rPr lang="de-DE" sz="2200" dirty="0" smtClean="0">
                <a:solidFill>
                  <a:schemeClr val="bg1">
                    <a:lumMod val="85000"/>
                  </a:schemeClr>
                </a:solidFill>
              </a:rPr>
              <a:t> </a:t>
            </a:r>
            <a:r>
              <a:rPr lang="de-DE" sz="2200" dirty="0" err="1" smtClean="0">
                <a:solidFill>
                  <a:schemeClr val="bg1">
                    <a:lumMod val="85000"/>
                  </a:schemeClr>
                </a:solidFill>
              </a:rPr>
              <a:t>and</a:t>
            </a:r>
            <a:r>
              <a:rPr lang="de-DE" sz="2200" dirty="0" smtClean="0">
                <a:solidFill>
                  <a:schemeClr val="bg1">
                    <a:lumMod val="85000"/>
                  </a:schemeClr>
                </a:solidFill>
              </a:rPr>
              <a:t> Researchers</a:t>
            </a:r>
          </a:p>
          <a:p>
            <a:pPr>
              <a:lnSpc>
                <a:spcPct val="150000"/>
              </a:lnSpc>
              <a:buFont typeface="Wingdings" panose="05000000000000000000" pitchFamily="2" charset="2"/>
              <a:buChar char="ü"/>
            </a:pPr>
            <a:r>
              <a:rPr lang="de-DE" sz="2200" dirty="0" err="1">
                <a:solidFill>
                  <a:schemeClr val="bg1">
                    <a:lumMod val="85000"/>
                  </a:schemeClr>
                </a:solidFill>
              </a:rPr>
              <a:t>Funding</a:t>
            </a:r>
            <a:r>
              <a:rPr lang="de-DE" sz="2200" dirty="0">
                <a:solidFill>
                  <a:schemeClr val="bg1">
                    <a:lumMod val="85000"/>
                  </a:schemeClr>
                </a:solidFill>
              </a:rPr>
              <a:t> </a:t>
            </a:r>
            <a:r>
              <a:rPr lang="de-DE" sz="2200" dirty="0" err="1">
                <a:solidFill>
                  <a:schemeClr val="bg1">
                    <a:lumMod val="85000"/>
                  </a:schemeClr>
                </a:solidFill>
              </a:rPr>
              <a:t>Schemes</a:t>
            </a:r>
            <a:r>
              <a:rPr lang="de-DE" sz="2200" dirty="0">
                <a:solidFill>
                  <a:schemeClr val="bg1">
                    <a:lumMod val="85000"/>
                  </a:schemeClr>
                </a:solidFill>
              </a:rPr>
              <a:t>  // Deadlines // Who </a:t>
            </a:r>
            <a:r>
              <a:rPr lang="de-DE" sz="2200" dirty="0" err="1">
                <a:solidFill>
                  <a:schemeClr val="bg1">
                    <a:lumMod val="85000"/>
                  </a:schemeClr>
                </a:solidFill>
              </a:rPr>
              <a:t>is</a:t>
            </a:r>
            <a:r>
              <a:rPr lang="de-DE" sz="2200" dirty="0">
                <a:solidFill>
                  <a:schemeClr val="bg1">
                    <a:lumMod val="85000"/>
                  </a:schemeClr>
                </a:solidFill>
              </a:rPr>
              <a:t> </a:t>
            </a:r>
            <a:r>
              <a:rPr lang="de-DE" sz="2200" dirty="0" err="1">
                <a:solidFill>
                  <a:schemeClr val="bg1">
                    <a:lumMod val="85000"/>
                  </a:schemeClr>
                </a:solidFill>
              </a:rPr>
              <a:t>eligible</a:t>
            </a:r>
            <a:r>
              <a:rPr lang="de-DE" sz="2200" dirty="0">
                <a:solidFill>
                  <a:schemeClr val="bg1">
                    <a:lumMod val="85000"/>
                  </a:schemeClr>
                </a:solidFill>
              </a:rPr>
              <a:t> </a:t>
            </a:r>
            <a:r>
              <a:rPr lang="de-DE" sz="2200" dirty="0" err="1">
                <a:solidFill>
                  <a:schemeClr val="bg1">
                    <a:lumMod val="85000"/>
                  </a:schemeClr>
                </a:solidFill>
              </a:rPr>
              <a:t>for</a:t>
            </a:r>
            <a:r>
              <a:rPr lang="de-DE" sz="2200" dirty="0">
                <a:solidFill>
                  <a:schemeClr val="bg1">
                    <a:lumMod val="85000"/>
                  </a:schemeClr>
                </a:solidFill>
              </a:rPr>
              <a:t> </a:t>
            </a:r>
            <a:r>
              <a:rPr lang="de-DE" sz="2200" dirty="0" err="1">
                <a:solidFill>
                  <a:schemeClr val="bg1">
                    <a:lumMod val="85000"/>
                  </a:schemeClr>
                </a:solidFill>
              </a:rPr>
              <a:t>what</a:t>
            </a:r>
            <a:r>
              <a:rPr lang="de-DE" sz="2200" dirty="0">
                <a:solidFill>
                  <a:schemeClr val="bg1">
                    <a:lumMod val="85000"/>
                  </a:schemeClr>
                </a:solidFill>
              </a:rPr>
              <a:t>?</a:t>
            </a:r>
          </a:p>
          <a:p>
            <a:pPr>
              <a:lnSpc>
                <a:spcPct val="150000"/>
              </a:lnSpc>
              <a:buFont typeface="Wingdings" panose="05000000000000000000" pitchFamily="2" charset="2"/>
              <a:buChar char="ü"/>
            </a:pPr>
            <a:r>
              <a:rPr lang="de-DE" sz="2200" dirty="0" err="1">
                <a:solidFill>
                  <a:schemeClr val="bg1">
                    <a:lumMod val="85000"/>
                  </a:schemeClr>
                </a:solidFill>
              </a:rPr>
              <a:t>Application</a:t>
            </a:r>
            <a:r>
              <a:rPr lang="de-DE" sz="2200" dirty="0">
                <a:solidFill>
                  <a:schemeClr val="bg1">
                    <a:lumMod val="85000"/>
                  </a:schemeClr>
                </a:solidFill>
              </a:rPr>
              <a:t> </a:t>
            </a:r>
            <a:r>
              <a:rPr lang="de-DE" sz="2200" dirty="0" err="1">
                <a:solidFill>
                  <a:schemeClr val="bg1">
                    <a:lumMod val="85000"/>
                  </a:schemeClr>
                </a:solidFill>
              </a:rPr>
              <a:t>and</a:t>
            </a:r>
            <a:r>
              <a:rPr lang="de-DE" sz="2200" dirty="0">
                <a:solidFill>
                  <a:schemeClr val="bg1">
                    <a:lumMod val="85000"/>
                  </a:schemeClr>
                </a:solidFill>
              </a:rPr>
              <a:t> Evaluation </a:t>
            </a:r>
            <a:r>
              <a:rPr lang="de-DE" sz="2200" dirty="0" err="1">
                <a:solidFill>
                  <a:schemeClr val="bg1">
                    <a:lumMod val="85000"/>
                  </a:schemeClr>
                </a:solidFill>
              </a:rPr>
              <a:t>Process</a:t>
            </a:r>
            <a:endParaRPr lang="de-DE" sz="2200" dirty="0">
              <a:solidFill>
                <a:schemeClr val="bg1">
                  <a:lumMod val="85000"/>
                </a:schemeClr>
              </a:solidFill>
            </a:endParaRPr>
          </a:p>
          <a:p>
            <a:pPr>
              <a:lnSpc>
                <a:spcPct val="150000"/>
              </a:lnSpc>
            </a:pPr>
            <a:r>
              <a:rPr lang="de-DE" sz="2200" dirty="0"/>
              <a:t>Budget </a:t>
            </a:r>
            <a:r>
              <a:rPr lang="de-DE" sz="2200" dirty="0" err="1"/>
              <a:t>Calculation</a:t>
            </a:r>
            <a:r>
              <a:rPr lang="de-DE" sz="2200" dirty="0"/>
              <a:t> &amp; Administrative </a:t>
            </a:r>
            <a:r>
              <a:rPr lang="de-DE" sz="2200" dirty="0" err="1"/>
              <a:t>Issues</a:t>
            </a:r>
            <a:endParaRPr lang="de-DE" sz="2200" dirty="0"/>
          </a:p>
          <a:p>
            <a:pPr>
              <a:lnSpc>
                <a:spcPct val="150000"/>
              </a:lnSpc>
            </a:pPr>
            <a:r>
              <a:rPr lang="de-DE" sz="2200" dirty="0" err="1" smtClean="0">
                <a:solidFill>
                  <a:schemeClr val="bg1">
                    <a:lumMod val="85000"/>
                  </a:schemeClr>
                </a:solidFill>
              </a:rPr>
              <a:t>Proposal</a:t>
            </a:r>
            <a:r>
              <a:rPr lang="de-DE" sz="2200" dirty="0" smtClean="0">
                <a:solidFill>
                  <a:schemeClr val="bg1">
                    <a:lumMod val="85000"/>
                  </a:schemeClr>
                </a:solidFill>
              </a:rPr>
              <a:t> Writing</a:t>
            </a:r>
          </a:p>
          <a:p>
            <a:pPr>
              <a:lnSpc>
                <a:spcPct val="150000"/>
              </a:lnSpc>
            </a:pPr>
            <a:r>
              <a:rPr lang="de-DE" sz="2200" dirty="0" smtClean="0">
                <a:solidFill>
                  <a:schemeClr val="bg1">
                    <a:lumMod val="85000"/>
                  </a:schemeClr>
                </a:solidFill>
              </a:rPr>
              <a:t>Outlook: The Interview</a:t>
            </a:r>
          </a:p>
          <a:p>
            <a:endParaRPr lang="de-DE" dirty="0"/>
          </a:p>
          <a:p>
            <a:endParaRPr lang="de-DE" dirty="0"/>
          </a:p>
        </p:txBody>
      </p:sp>
    </p:spTree>
    <p:extLst>
      <p:ext uri="{BB962C8B-B14F-4D97-AF65-F5344CB8AC3E}">
        <p14:creationId xmlns:p14="http://schemas.microsoft.com/office/powerpoint/2010/main" val="2734683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6"/>
          <p:cNvGraphicFramePr>
            <a:graphicFrameLocks/>
          </p:cNvGraphicFramePr>
          <p:nvPr>
            <p:extLst>
              <p:ext uri="{D42A27DB-BD31-4B8C-83A1-F6EECF244321}">
                <p14:modId xmlns:p14="http://schemas.microsoft.com/office/powerpoint/2010/main" val="2771365038"/>
              </p:ext>
            </p:extLst>
          </p:nvPr>
        </p:nvGraphicFramePr>
        <p:xfrm>
          <a:off x="852324" y="2174785"/>
          <a:ext cx="7240798" cy="1950569"/>
        </p:xfrm>
        <a:graphic>
          <a:graphicData uri="http://schemas.openxmlformats.org/drawingml/2006/table">
            <a:tbl>
              <a:tblPr>
                <a:effectLst/>
              </a:tblPr>
              <a:tblGrid>
                <a:gridCol w="1112200"/>
                <a:gridCol w="1537172"/>
                <a:gridCol w="1573270"/>
                <a:gridCol w="1639733"/>
                <a:gridCol w="1378423"/>
              </a:tblGrid>
              <a:tr h="918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ヒラギノ角ゴ Pro W3" charset="-128"/>
                      </a:endParaRP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ヒラギノ角ゴ Pro W3" charset="-128"/>
                        </a:rPr>
                        <a:t>Starting Grants </a:t>
                      </a:r>
                      <a:r>
                        <a:rPr kumimoji="0" lang="de-DE" sz="1600" b="1" i="0" u="none" strike="noStrike" cap="none" normalizeH="0" baseline="0" dirty="0" err="1" smtClean="0">
                          <a:ln>
                            <a:noFill/>
                          </a:ln>
                          <a:solidFill>
                            <a:schemeClr val="tx1"/>
                          </a:solidFill>
                          <a:effectLst/>
                          <a:latin typeface="Arial" pitchFamily="34" charset="0"/>
                          <a:ea typeface="ヒラギノ角ゴ Pro W3" charset="-128"/>
                        </a:rPr>
                        <a:t>StG</a:t>
                      </a:r>
                      <a:endParaRPr kumimoji="0" lang="de-DE" sz="1600" b="1" i="0" u="none" strike="noStrike" cap="none" normalizeH="0" baseline="0" dirty="0" smtClean="0">
                        <a:ln>
                          <a:noFill/>
                        </a:ln>
                        <a:solidFill>
                          <a:schemeClr val="tx1"/>
                        </a:solidFill>
                        <a:effectLst/>
                        <a:latin typeface="Arial" pitchFamily="34" charset="0"/>
                        <a:ea typeface="ヒラギノ角ゴ Pro W3" charset="-128"/>
                      </a:endParaRP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Arial" pitchFamily="34" charset="0"/>
                          <a:ea typeface="ヒラギノ角ゴ Pro W3" charset="-128"/>
                        </a:rPr>
                        <a:t>Consolidator</a:t>
                      </a:r>
                      <a:r>
                        <a:rPr kumimoji="0" lang="de-DE" sz="1600" b="1" i="0" u="none" strike="noStrike" cap="none" normalizeH="0" baseline="0" dirty="0" smtClean="0">
                          <a:ln>
                            <a:noFill/>
                          </a:ln>
                          <a:solidFill>
                            <a:schemeClr val="tx1"/>
                          </a:solidFill>
                          <a:effectLst/>
                          <a:latin typeface="Arial" pitchFamily="34" charset="0"/>
                          <a:ea typeface="ヒラギノ角ゴ Pro W3" charset="-128"/>
                        </a:rPr>
                        <a:t> Grants </a:t>
                      </a:r>
                      <a:r>
                        <a:rPr kumimoji="0" lang="de-DE" sz="1600" b="1" i="0" u="none" strike="noStrike" cap="none" normalizeH="0" baseline="0" dirty="0" err="1" smtClean="0">
                          <a:ln>
                            <a:noFill/>
                          </a:ln>
                          <a:solidFill>
                            <a:schemeClr val="tx1"/>
                          </a:solidFill>
                          <a:effectLst/>
                          <a:latin typeface="Arial" pitchFamily="34" charset="0"/>
                          <a:ea typeface="ヒラギノ角ゴ Pro W3" charset="-128"/>
                        </a:rPr>
                        <a:t>CoG</a:t>
                      </a:r>
                      <a:endParaRPr kumimoji="0" lang="de-DE" sz="1600" b="1" i="0" u="none" strike="noStrike" cap="none" normalizeH="0" baseline="0" dirty="0" smtClean="0">
                        <a:ln>
                          <a:noFill/>
                        </a:ln>
                        <a:solidFill>
                          <a:schemeClr val="tx1"/>
                        </a:solidFill>
                        <a:effectLst/>
                        <a:latin typeface="Arial" pitchFamily="34" charset="0"/>
                        <a:ea typeface="ヒラギノ角ゴ Pro W3" charset="-128"/>
                      </a:endParaRP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Arial" pitchFamily="34" charset="0"/>
                          <a:ea typeface="ヒラギノ角ゴ Pro W3" charset="-128"/>
                        </a:rPr>
                        <a:t>Advanced</a:t>
                      </a:r>
                      <a:r>
                        <a:rPr kumimoji="0" lang="de-DE" sz="1600" b="1" i="0" u="none" strike="noStrike" cap="none" normalizeH="0" baseline="0" dirty="0" smtClean="0">
                          <a:ln>
                            <a:noFill/>
                          </a:ln>
                          <a:solidFill>
                            <a:schemeClr val="tx1"/>
                          </a:solidFill>
                          <a:effectLst/>
                          <a:latin typeface="Arial" pitchFamily="34" charset="0"/>
                          <a:ea typeface="ヒラギノ角ゴ Pro W3" charset="-128"/>
                        </a:rPr>
                        <a:t> Grants AdG</a:t>
                      </a: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err="1" smtClean="0">
                          <a:ln>
                            <a:noFill/>
                          </a:ln>
                          <a:solidFill>
                            <a:schemeClr val="tx1"/>
                          </a:solidFill>
                          <a:effectLst/>
                          <a:latin typeface="Arial" pitchFamily="34" charset="0"/>
                          <a:ea typeface="ヒラギノ角ゴ Pro W3" charset="-128"/>
                        </a:rPr>
                        <a:t>Synergy</a:t>
                      </a:r>
                      <a:r>
                        <a:rPr kumimoji="0" lang="de-DE" sz="1600" b="1" i="0" u="none" strike="noStrike" cap="none" normalizeH="0" baseline="0" dirty="0" smtClean="0">
                          <a:ln>
                            <a:noFill/>
                          </a:ln>
                          <a:solidFill>
                            <a:schemeClr val="tx1"/>
                          </a:solidFill>
                          <a:effectLst/>
                          <a:latin typeface="Arial" pitchFamily="34" charset="0"/>
                          <a:ea typeface="ヒラギノ角ゴ Pro W3" charset="-128"/>
                        </a:rPr>
                        <a:t> Grants </a:t>
                      </a:r>
                      <a:r>
                        <a:rPr kumimoji="0" lang="de-DE" sz="1600" b="1" i="0" u="none" strike="noStrike" cap="none" normalizeH="0" baseline="0" dirty="0" err="1" smtClean="0">
                          <a:ln>
                            <a:noFill/>
                          </a:ln>
                          <a:solidFill>
                            <a:schemeClr val="tx1"/>
                          </a:solidFill>
                          <a:effectLst/>
                          <a:latin typeface="Arial" pitchFamily="34" charset="0"/>
                          <a:ea typeface="ヒラギノ角ゴ Pro W3" charset="-128"/>
                        </a:rPr>
                        <a:t>SyG</a:t>
                      </a:r>
                      <a:endParaRPr kumimoji="0" lang="de-DE" sz="1600" b="1" i="0" u="none" strike="noStrike" cap="none" normalizeH="0" baseline="0" dirty="0" smtClean="0">
                        <a:ln>
                          <a:noFill/>
                        </a:ln>
                        <a:solidFill>
                          <a:schemeClr val="tx1"/>
                        </a:solidFill>
                        <a:effectLst/>
                        <a:latin typeface="Arial" pitchFamily="34" charset="0"/>
                        <a:ea typeface="ヒラギノ角ゴ Pro W3" charset="-128"/>
                      </a:endParaRP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ヒラギノ角ゴ Pro W3" charset="-128"/>
                        </a:rPr>
                        <a:t>Max. </a:t>
                      </a:r>
                      <a:r>
                        <a:rPr kumimoji="0" lang="de-DE" sz="1600" b="1" i="0" u="none" strike="noStrike" cap="none" normalizeH="0" baseline="0" dirty="0" err="1" smtClean="0">
                          <a:ln>
                            <a:noFill/>
                          </a:ln>
                          <a:solidFill>
                            <a:schemeClr val="tx1"/>
                          </a:solidFill>
                          <a:effectLst/>
                          <a:latin typeface="Arial" pitchFamily="34" charset="0"/>
                          <a:ea typeface="ヒラギノ角ゴ Pro W3" charset="-128"/>
                        </a:rPr>
                        <a:t>budget</a:t>
                      </a:r>
                      <a:endParaRPr kumimoji="0" lang="de-DE" sz="1600" b="1" i="0" u="none" strike="noStrike" cap="none" normalizeH="0" baseline="0" dirty="0" smtClean="0">
                        <a:ln>
                          <a:noFill/>
                        </a:ln>
                        <a:solidFill>
                          <a:schemeClr val="tx1"/>
                        </a:solidFill>
                        <a:effectLst/>
                        <a:latin typeface="Arial" pitchFamily="34" charset="0"/>
                        <a:ea typeface="ヒラギノ角ゴ Pro W3" charset="-128"/>
                      </a:endParaRP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ヒラギノ角ゴ Pro W3" charset="-128"/>
                        </a:rPr>
                        <a:t>1.5 Mio.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ヒラギノ角ゴ Pro W3" charset="-128"/>
                        </a:rPr>
                        <a:t>(2 Mio.€)*</a:t>
                      </a: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778A5">
                        <a:alpha val="59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ヒラギノ角ゴ Pro W3" charset="-128"/>
                        </a:rPr>
                        <a:t>2 Mio.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ヒラギノ角ゴ Pro W3" charset="-128"/>
                        </a:rPr>
                        <a:t>(2.75 Mio.€)*</a:t>
                      </a: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778A5">
                        <a:alpha val="4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ヒラギノ角ゴ Pro W3" charset="-128"/>
                        </a:rPr>
                        <a:t>2.5 Mio.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ヒラギノ角ゴ Pro W3" charset="-128"/>
                        </a:rPr>
                        <a:t>(3.5 Mio.€)*</a:t>
                      </a: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778A5">
                        <a:alpha val="17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ヒラギノ角ゴ Pro W3" charset="-128"/>
                        </a:rPr>
                        <a:t>10 Mio.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ヒラギノ角ゴ Pro W3" charset="-128"/>
                        </a:rPr>
                        <a:t>(14 Mio. €)</a:t>
                      </a:r>
                    </a:p>
                  </a:txBody>
                  <a:tcPr marL="91435" marR="91435"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778A5">
                        <a:alpha val="5000"/>
                      </a:srgbClr>
                    </a:solidFill>
                  </a:tcPr>
                </a:tc>
              </a:tr>
            </a:tbl>
          </a:graphicData>
        </a:graphic>
      </p:graphicFrame>
      <p:sp>
        <p:nvSpPr>
          <p:cNvPr id="5" name="Rechteck 1"/>
          <p:cNvSpPr>
            <a:spLocks noChangeArrowheads="1"/>
          </p:cNvSpPr>
          <p:nvPr/>
        </p:nvSpPr>
        <p:spPr bwMode="auto">
          <a:xfrm>
            <a:off x="852324" y="4541343"/>
            <a:ext cx="77594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DE" b="1" dirty="0" smtClean="0">
                <a:solidFill>
                  <a:srgbClr val="000000"/>
                </a:solidFill>
              </a:rPr>
              <a:t>* Budget </a:t>
            </a:r>
            <a:r>
              <a:rPr lang="de-DE" b="1" dirty="0" err="1" smtClean="0">
                <a:solidFill>
                  <a:srgbClr val="000000"/>
                </a:solidFill>
              </a:rPr>
              <a:t>can</a:t>
            </a:r>
            <a:r>
              <a:rPr lang="de-DE" b="1" dirty="0" smtClean="0">
                <a:solidFill>
                  <a:srgbClr val="000000"/>
                </a:solidFill>
              </a:rPr>
              <a:t> </a:t>
            </a:r>
            <a:r>
              <a:rPr lang="de-DE" b="1" dirty="0" err="1" smtClean="0">
                <a:solidFill>
                  <a:srgbClr val="000000"/>
                </a:solidFill>
              </a:rPr>
              <a:t>be</a:t>
            </a:r>
            <a:r>
              <a:rPr lang="de-DE" b="1" dirty="0" smtClean="0">
                <a:solidFill>
                  <a:srgbClr val="000000"/>
                </a:solidFill>
              </a:rPr>
              <a:t> </a:t>
            </a:r>
            <a:r>
              <a:rPr lang="de-DE" b="1" dirty="0" err="1" smtClean="0">
                <a:solidFill>
                  <a:srgbClr val="000000"/>
                </a:solidFill>
              </a:rPr>
              <a:t>higher</a:t>
            </a:r>
            <a:r>
              <a:rPr lang="de-DE" b="1" dirty="0" smtClean="0">
                <a:solidFill>
                  <a:srgbClr val="000000"/>
                </a:solidFill>
              </a:rPr>
              <a:t> </a:t>
            </a:r>
            <a:r>
              <a:rPr lang="de-DE" dirty="0" smtClean="0">
                <a:solidFill>
                  <a:srgbClr val="000000"/>
                </a:solidFill>
              </a:rPr>
              <a:t>(</a:t>
            </a:r>
            <a:r>
              <a:rPr lang="de-DE" dirty="0" err="1" smtClean="0">
                <a:solidFill>
                  <a:srgbClr val="000000"/>
                </a:solidFill>
              </a:rPr>
              <a:t>maxium</a:t>
            </a:r>
            <a:r>
              <a:rPr lang="de-DE" dirty="0" smtClean="0">
                <a:solidFill>
                  <a:srgbClr val="000000"/>
                </a:solidFill>
              </a:rPr>
              <a:t> </a:t>
            </a:r>
            <a:r>
              <a:rPr lang="de-DE" dirty="0" err="1" smtClean="0">
                <a:solidFill>
                  <a:srgbClr val="000000"/>
                </a:solidFill>
              </a:rPr>
              <a:t>sum</a:t>
            </a:r>
            <a:r>
              <a:rPr lang="de-DE" dirty="0" smtClean="0">
                <a:solidFill>
                  <a:srgbClr val="000000"/>
                </a:solidFill>
              </a:rPr>
              <a:t> in ()*)  </a:t>
            </a:r>
            <a:r>
              <a:rPr lang="de-DE" dirty="0" err="1" smtClean="0">
                <a:solidFill>
                  <a:srgbClr val="000000"/>
                </a:solidFill>
              </a:rPr>
              <a:t>if</a:t>
            </a:r>
            <a:endParaRPr lang="de-DE" dirty="0" smtClean="0">
              <a:solidFill>
                <a:srgbClr val="000000"/>
              </a:solidFill>
            </a:endParaRPr>
          </a:p>
          <a:p>
            <a:pPr marL="285750" indent="-285750">
              <a:buFont typeface="Arial" panose="020B0604020202020204" pitchFamily="34" charset="0"/>
              <a:buChar char="•"/>
            </a:pPr>
            <a:r>
              <a:rPr lang="de-DE" dirty="0" err="1">
                <a:solidFill>
                  <a:srgbClr val="000000"/>
                </a:solidFill>
              </a:rPr>
              <a:t>p</a:t>
            </a:r>
            <a:r>
              <a:rPr lang="de-DE" dirty="0" err="1" smtClean="0">
                <a:solidFill>
                  <a:srgbClr val="000000"/>
                </a:solidFill>
              </a:rPr>
              <a:t>roject</a:t>
            </a:r>
            <a:r>
              <a:rPr lang="de-DE" dirty="0" smtClean="0">
                <a:solidFill>
                  <a:srgbClr val="000000"/>
                </a:solidFill>
              </a:rPr>
              <a:t> </a:t>
            </a:r>
            <a:r>
              <a:rPr lang="de-DE" dirty="0" err="1" smtClean="0">
                <a:solidFill>
                  <a:srgbClr val="000000"/>
                </a:solidFill>
              </a:rPr>
              <a:t>has</a:t>
            </a:r>
            <a:r>
              <a:rPr lang="de-DE" dirty="0" smtClean="0">
                <a:solidFill>
                  <a:srgbClr val="000000"/>
                </a:solidFill>
              </a:rPr>
              <a:t> </a:t>
            </a:r>
            <a:r>
              <a:rPr lang="de-DE" dirty="0" err="1" smtClean="0">
                <a:solidFill>
                  <a:srgbClr val="000000"/>
                </a:solidFill>
              </a:rPr>
              <a:t>exceptional</a:t>
            </a:r>
            <a:r>
              <a:rPr lang="de-DE" dirty="0" smtClean="0">
                <a:solidFill>
                  <a:srgbClr val="000000"/>
                </a:solidFill>
              </a:rPr>
              <a:t> high </a:t>
            </a:r>
            <a:r>
              <a:rPr lang="de-DE" dirty="0" err="1">
                <a:solidFill>
                  <a:srgbClr val="000000"/>
                </a:solidFill>
              </a:rPr>
              <a:t>equipment</a:t>
            </a:r>
            <a:r>
              <a:rPr lang="de-DE" dirty="0">
                <a:solidFill>
                  <a:srgbClr val="000000"/>
                </a:solidFill>
              </a:rPr>
              <a:t> </a:t>
            </a:r>
            <a:r>
              <a:rPr lang="de-DE" dirty="0" err="1">
                <a:solidFill>
                  <a:srgbClr val="000000"/>
                </a:solidFill>
              </a:rPr>
              <a:t>costs</a:t>
            </a:r>
            <a:r>
              <a:rPr lang="de-DE" dirty="0">
                <a:solidFill>
                  <a:srgbClr val="000000"/>
                </a:solidFill>
              </a:rPr>
              <a:t> </a:t>
            </a:r>
            <a:endParaRPr lang="de-DE" dirty="0" smtClean="0">
              <a:solidFill>
                <a:srgbClr val="000000"/>
              </a:solidFill>
            </a:endParaRPr>
          </a:p>
          <a:p>
            <a:pPr marL="285750" indent="-285750">
              <a:buFont typeface="Arial" panose="020B0604020202020204" pitchFamily="34" charset="0"/>
              <a:buChar char="•"/>
            </a:pPr>
            <a:r>
              <a:rPr lang="de-DE" dirty="0" smtClean="0">
                <a:solidFill>
                  <a:srgbClr val="000000"/>
                </a:solidFill>
              </a:rPr>
              <a:t>PI </a:t>
            </a:r>
            <a:r>
              <a:rPr lang="de-DE" dirty="0" err="1" smtClean="0">
                <a:solidFill>
                  <a:srgbClr val="000000"/>
                </a:solidFill>
              </a:rPr>
              <a:t>moves</a:t>
            </a:r>
            <a:r>
              <a:rPr lang="de-DE" dirty="0" smtClean="0">
                <a:solidFill>
                  <a:srgbClr val="000000"/>
                </a:solidFill>
              </a:rPr>
              <a:t> </a:t>
            </a:r>
            <a:r>
              <a:rPr lang="de-DE" dirty="0" err="1" smtClean="0">
                <a:solidFill>
                  <a:srgbClr val="000000"/>
                </a:solidFill>
              </a:rPr>
              <a:t>from</a:t>
            </a:r>
            <a:r>
              <a:rPr lang="de-DE" dirty="0" smtClean="0">
                <a:solidFill>
                  <a:srgbClr val="000000"/>
                </a:solidFill>
              </a:rPr>
              <a:t> a </a:t>
            </a:r>
            <a:r>
              <a:rPr lang="de-DE" dirty="0">
                <a:solidFill>
                  <a:srgbClr val="000000"/>
                </a:solidFill>
              </a:rPr>
              <a:t>Third </a:t>
            </a:r>
            <a:r>
              <a:rPr lang="de-DE" dirty="0" smtClean="0">
                <a:solidFill>
                  <a:srgbClr val="000000"/>
                </a:solidFill>
              </a:rPr>
              <a:t>Country </a:t>
            </a:r>
            <a:r>
              <a:rPr lang="de-DE" dirty="0" err="1" smtClean="0">
                <a:solidFill>
                  <a:srgbClr val="000000"/>
                </a:solidFill>
              </a:rPr>
              <a:t>to</a:t>
            </a:r>
            <a:r>
              <a:rPr lang="de-DE" dirty="0" smtClean="0">
                <a:solidFill>
                  <a:srgbClr val="000000"/>
                </a:solidFill>
              </a:rPr>
              <a:t> an EU </a:t>
            </a:r>
            <a:r>
              <a:rPr lang="de-DE" dirty="0" err="1" smtClean="0">
                <a:solidFill>
                  <a:srgbClr val="000000"/>
                </a:solidFill>
              </a:rPr>
              <a:t>member</a:t>
            </a:r>
            <a:r>
              <a:rPr lang="de-DE" dirty="0" smtClean="0">
                <a:solidFill>
                  <a:srgbClr val="000000"/>
                </a:solidFill>
              </a:rPr>
              <a:t> </a:t>
            </a:r>
            <a:r>
              <a:rPr lang="de-DE" dirty="0" err="1" smtClean="0">
                <a:solidFill>
                  <a:srgbClr val="000000"/>
                </a:solidFill>
              </a:rPr>
              <a:t>or</a:t>
            </a:r>
            <a:r>
              <a:rPr lang="de-DE" dirty="0" smtClean="0">
                <a:solidFill>
                  <a:srgbClr val="000000"/>
                </a:solidFill>
              </a:rPr>
              <a:t> </a:t>
            </a:r>
            <a:r>
              <a:rPr lang="de-DE" dirty="0" err="1" smtClean="0">
                <a:solidFill>
                  <a:srgbClr val="000000"/>
                </a:solidFill>
              </a:rPr>
              <a:t>associated</a:t>
            </a:r>
            <a:r>
              <a:rPr lang="de-DE" dirty="0" smtClean="0">
                <a:solidFill>
                  <a:srgbClr val="000000"/>
                </a:solidFill>
              </a:rPr>
              <a:t> </a:t>
            </a:r>
            <a:r>
              <a:rPr lang="de-DE" dirty="0" err="1" smtClean="0">
                <a:solidFill>
                  <a:srgbClr val="000000"/>
                </a:solidFill>
              </a:rPr>
              <a:t>state</a:t>
            </a:r>
            <a:r>
              <a:rPr lang="de-DE" dirty="0" smtClean="0">
                <a:solidFill>
                  <a:srgbClr val="000000"/>
                </a:solidFill>
              </a:rPr>
              <a:t> </a:t>
            </a:r>
            <a:r>
              <a:rPr lang="de-DE" dirty="0" err="1" smtClean="0">
                <a:solidFill>
                  <a:srgbClr val="000000"/>
                </a:solidFill>
              </a:rPr>
              <a:t>because</a:t>
            </a:r>
            <a:r>
              <a:rPr lang="de-DE" dirty="0" smtClean="0">
                <a:solidFill>
                  <a:srgbClr val="000000"/>
                </a:solidFill>
              </a:rPr>
              <a:t> </a:t>
            </a:r>
            <a:r>
              <a:rPr lang="de-DE" dirty="0" err="1" smtClean="0">
                <a:solidFill>
                  <a:srgbClr val="000000"/>
                </a:solidFill>
              </a:rPr>
              <a:t>of</a:t>
            </a:r>
            <a:r>
              <a:rPr lang="de-DE" dirty="0" smtClean="0">
                <a:solidFill>
                  <a:srgbClr val="000000"/>
                </a:solidFill>
              </a:rPr>
              <a:t> </a:t>
            </a:r>
            <a:r>
              <a:rPr lang="de-DE" dirty="0" err="1" smtClean="0">
                <a:solidFill>
                  <a:srgbClr val="000000"/>
                </a:solidFill>
              </a:rPr>
              <a:t>the</a:t>
            </a:r>
            <a:r>
              <a:rPr lang="de-DE" dirty="0" smtClean="0">
                <a:solidFill>
                  <a:srgbClr val="000000"/>
                </a:solidFill>
              </a:rPr>
              <a:t> ERC Grant (</a:t>
            </a:r>
            <a:r>
              <a:rPr lang="de-DE" dirty="0" err="1" smtClean="0">
                <a:solidFill>
                  <a:srgbClr val="000000"/>
                </a:solidFill>
              </a:rPr>
              <a:t>higher</a:t>
            </a:r>
            <a:r>
              <a:rPr lang="de-DE" dirty="0" smtClean="0">
                <a:solidFill>
                  <a:srgbClr val="000000"/>
                </a:solidFill>
              </a:rPr>
              <a:t> </a:t>
            </a:r>
            <a:r>
              <a:rPr lang="de-DE" dirty="0" err="1" smtClean="0">
                <a:solidFill>
                  <a:srgbClr val="000000"/>
                </a:solidFill>
              </a:rPr>
              <a:t>budget</a:t>
            </a:r>
            <a:r>
              <a:rPr lang="de-DE" dirty="0" smtClean="0">
                <a:solidFill>
                  <a:srgbClr val="000000"/>
                </a:solidFill>
              </a:rPr>
              <a:t> </a:t>
            </a:r>
            <a:r>
              <a:rPr lang="de-DE" dirty="0" err="1" smtClean="0">
                <a:solidFill>
                  <a:srgbClr val="000000"/>
                </a:solidFill>
              </a:rPr>
              <a:t>can</a:t>
            </a:r>
            <a:r>
              <a:rPr lang="de-DE" dirty="0" smtClean="0">
                <a:solidFill>
                  <a:srgbClr val="000000"/>
                </a:solidFill>
              </a:rPr>
              <a:t> </a:t>
            </a:r>
            <a:r>
              <a:rPr lang="de-DE" dirty="0" err="1" smtClean="0">
                <a:solidFill>
                  <a:srgbClr val="000000"/>
                </a:solidFill>
              </a:rPr>
              <a:t>be</a:t>
            </a:r>
            <a:r>
              <a:rPr lang="de-DE" dirty="0" smtClean="0">
                <a:solidFill>
                  <a:srgbClr val="000000"/>
                </a:solidFill>
              </a:rPr>
              <a:t> </a:t>
            </a:r>
            <a:r>
              <a:rPr lang="de-DE" dirty="0" err="1" smtClean="0">
                <a:solidFill>
                  <a:srgbClr val="000000"/>
                </a:solidFill>
              </a:rPr>
              <a:t>used</a:t>
            </a:r>
            <a:r>
              <a:rPr lang="de-DE" dirty="0" smtClean="0">
                <a:solidFill>
                  <a:srgbClr val="000000"/>
                </a:solidFill>
              </a:rPr>
              <a:t> </a:t>
            </a:r>
            <a:r>
              <a:rPr lang="de-DE" dirty="0" err="1" smtClean="0">
                <a:solidFill>
                  <a:srgbClr val="000000"/>
                </a:solidFill>
              </a:rPr>
              <a:t>for</a:t>
            </a:r>
            <a:r>
              <a:rPr lang="de-DE" dirty="0" smtClean="0">
                <a:solidFill>
                  <a:srgbClr val="000000"/>
                </a:solidFill>
              </a:rPr>
              <a:t> personell, </a:t>
            </a:r>
            <a:r>
              <a:rPr lang="de-DE" dirty="0" err="1" smtClean="0">
                <a:solidFill>
                  <a:srgbClr val="000000"/>
                </a:solidFill>
              </a:rPr>
              <a:t>equipment</a:t>
            </a:r>
            <a:r>
              <a:rPr lang="de-DE" dirty="0" smtClean="0">
                <a:solidFill>
                  <a:srgbClr val="000000"/>
                </a:solidFill>
              </a:rPr>
              <a:t>, </a:t>
            </a:r>
            <a:r>
              <a:rPr lang="de-DE" dirty="0" err="1" smtClean="0">
                <a:solidFill>
                  <a:srgbClr val="000000"/>
                </a:solidFill>
              </a:rPr>
              <a:t>relocation</a:t>
            </a:r>
            <a:r>
              <a:rPr lang="de-DE" dirty="0" smtClean="0">
                <a:solidFill>
                  <a:srgbClr val="000000"/>
                </a:solidFill>
              </a:rPr>
              <a:t> </a:t>
            </a:r>
            <a:r>
              <a:rPr lang="de-DE" dirty="0" err="1" smtClean="0">
                <a:solidFill>
                  <a:srgbClr val="000000"/>
                </a:solidFill>
              </a:rPr>
              <a:t>cost</a:t>
            </a:r>
            <a:r>
              <a:rPr lang="de-DE" dirty="0" smtClean="0">
                <a:solidFill>
                  <a:srgbClr val="000000"/>
                </a:solidFill>
              </a:rPr>
              <a:t> – but not </a:t>
            </a:r>
            <a:r>
              <a:rPr lang="de-DE" dirty="0" err="1" smtClean="0">
                <a:solidFill>
                  <a:srgbClr val="000000"/>
                </a:solidFill>
              </a:rPr>
              <a:t>before</a:t>
            </a:r>
            <a:r>
              <a:rPr lang="de-DE" dirty="0" smtClean="0">
                <a:solidFill>
                  <a:srgbClr val="000000"/>
                </a:solidFill>
              </a:rPr>
              <a:t> </a:t>
            </a:r>
            <a:r>
              <a:rPr lang="de-DE" dirty="0" err="1" smtClean="0">
                <a:solidFill>
                  <a:srgbClr val="000000"/>
                </a:solidFill>
              </a:rPr>
              <a:t>the</a:t>
            </a:r>
            <a:r>
              <a:rPr lang="de-DE" dirty="0" smtClean="0">
                <a:solidFill>
                  <a:srgbClr val="000000"/>
                </a:solidFill>
              </a:rPr>
              <a:t> </a:t>
            </a:r>
            <a:r>
              <a:rPr lang="de-DE" dirty="0" err="1" smtClean="0">
                <a:solidFill>
                  <a:srgbClr val="000000"/>
                </a:solidFill>
              </a:rPr>
              <a:t>start</a:t>
            </a:r>
            <a:r>
              <a:rPr lang="de-DE" dirty="0" smtClean="0">
                <a:solidFill>
                  <a:srgbClr val="000000"/>
                </a:solidFill>
              </a:rPr>
              <a:t> </a:t>
            </a:r>
            <a:r>
              <a:rPr lang="de-DE" dirty="0" err="1" smtClean="0">
                <a:solidFill>
                  <a:srgbClr val="000000"/>
                </a:solidFill>
              </a:rPr>
              <a:t>of</a:t>
            </a:r>
            <a:r>
              <a:rPr lang="de-DE" dirty="0" smtClean="0">
                <a:solidFill>
                  <a:srgbClr val="000000"/>
                </a:solidFill>
              </a:rPr>
              <a:t> </a:t>
            </a:r>
            <a:r>
              <a:rPr lang="de-DE" dirty="0" err="1" smtClean="0">
                <a:solidFill>
                  <a:srgbClr val="000000"/>
                </a:solidFill>
              </a:rPr>
              <a:t>the</a:t>
            </a:r>
            <a:r>
              <a:rPr lang="de-DE" dirty="0" smtClean="0">
                <a:solidFill>
                  <a:srgbClr val="000000"/>
                </a:solidFill>
              </a:rPr>
              <a:t> </a:t>
            </a:r>
            <a:r>
              <a:rPr lang="de-DE" dirty="0" err="1" smtClean="0">
                <a:solidFill>
                  <a:srgbClr val="000000"/>
                </a:solidFill>
              </a:rPr>
              <a:t>project</a:t>
            </a:r>
            <a:r>
              <a:rPr lang="de-DE" dirty="0" smtClean="0">
                <a:solidFill>
                  <a:srgbClr val="000000"/>
                </a:solidFill>
              </a:rPr>
              <a:t> )</a:t>
            </a:r>
            <a:endParaRPr lang="de-DE" dirty="0">
              <a:solidFill>
                <a:srgbClr val="000000"/>
              </a:solidFill>
            </a:endParaRPr>
          </a:p>
          <a:p>
            <a:pPr marL="285750" indent="-285750">
              <a:buFont typeface="Wingdings" panose="05000000000000000000" pitchFamily="2" charset="2"/>
              <a:buChar char="Ø"/>
            </a:pPr>
            <a:r>
              <a:rPr lang="de-DE" dirty="0" err="1" smtClean="0">
                <a:solidFill>
                  <a:srgbClr val="000000"/>
                </a:solidFill>
              </a:rPr>
              <a:t>Justification</a:t>
            </a:r>
            <a:r>
              <a:rPr lang="de-DE" dirty="0" smtClean="0">
                <a:solidFill>
                  <a:srgbClr val="000000"/>
                </a:solidFill>
              </a:rPr>
              <a:t> </a:t>
            </a:r>
            <a:r>
              <a:rPr lang="de-DE" dirty="0" err="1" smtClean="0">
                <a:solidFill>
                  <a:srgbClr val="000000"/>
                </a:solidFill>
              </a:rPr>
              <a:t>needed</a:t>
            </a:r>
            <a:endParaRPr lang="de-DE" dirty="0" smtClean="0">
              <a:solidFill>
                <a:srgbClr val="000000"/>
              </a:solidFill>
            </a:endParaRPr>
          </a:p>
        </p:txBody>
      </p:sp>
      <p:sp>
        <p:nvSpPr>
          <p:cNvPr id="7" name="Textplatzhalter 1"/>
          <p:cNvSpPr>
            <a:spLocks noGrp="1"/>
          </p:cNvSpPr>
          <p:nvPr>
            <p:ph type="title"/>
          </p:nvPr>
        </p:nvSpPr>
        <p:spPr/>
        <p:txBody>
          <a:bodyPr vert="horz" lIns="91440" tIns="45720" rIns="91440" bIns="45720" rtlCol="0">
            <a:normAutofit/>
          </a:bodyPr>
          <a:lstStyle/>
          <a:p>
            <a:r>
              <a:rPr lang="de-DE" dirty="0" err="1" smtClean="0"/>
              <a:t>Maxmium</a:t>
            </a:r>
            <a:r>
              <a:rPr lang="de-DE" dirty="0" smtClean="0"/>
              <a:t> </a:t>
            </a:r>
            <a:r>
              <a:rPr lang="de-DE" dirty="0" err="1" smtClean="0"/>
              <a:t>project</a:t>
            </a:r>
            <a:r>
              <a:rPr lang="de-DE" dirty="0" smtClean="0"/>
              <a:t> </a:t>
            </a:r>
            <a:r>
              <a:rPr lang="de-DE" dirty="0" err="1" smtClean="0"/>
              <a:t>budget</a:t>
            </a:r>
            <a:r>
              <a:rPr lang="de-DE" dirty="0" smtClean="0"/>
              <a:t> – </a:t>
            </a:r>
            <a:r>
              <a:rPr lang="de-DE" dirty="0" err="1" smtClean="0"/>
              <a:t>includes</a:t>
            </a:r>
            <a:r>
              <a:rPr lang="de-DE" dirty="0" smtClean="0"/>
              <a:t> Overhead</a:t>
            </a:r>
            <a:endParaRPr lang="de-DE" dirty="0">
              <a:latin typeface="BundesSerif Office Regular"/>
            </a:endParaRPr>
          </a:p>
          <a:p>
            <a:endParaRPr lang="de-DE" dirty="0">
              <a:latin typeface="BundesSerif Office Regular"/>
            </a:endParaRPr>
          </a:p>
        </p:txBody>
      </p:sp>
    </p:spTree>
    <p:extLst>
      <p:ext uri="{BB962C8B-B14F-4D97-AF65-F5344CB8AC3E}">
        <p14:creationId xmlns:p14="http://schemas.microsoft.com/office/powerpoint/2010/main" val="2413842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Autofit/>
          </a:bodyPr>
          <a:lstStyle/>
          <a:p>
            <a:pPr algn="r"/>
            <a:endParaRPr lang="de-DE" sz="3200" b="1" dirty="0" smtClean="0"/>
          </a:p>
          <a:p>
            <a:pPr algn="r"/>
            <a:endParaRPr lang="de-DE" sz="3200" b="1" dirty="0"/>
          </a:p>
          <a:p>
            <a:pPr algn="r">
              <a:lnSpc>
                <a:spcPct val="100000"/>
              </a:lnSpc>
            </a:pPr>
            <a:endParaRPr lang="de-DE" sz="3200" b="1" dirty="0"/>
          </a:p>
          <a:p>
            <a:pPr algn="r">
              <a:lnSpc>
                <a:spcPct val="100000"/>
              </a:lnSpc>
            </a:pPr>
            <a:r>
              <a:rPr lang="de-DE" sz="3200" b="1" dirty="0" smtClean="0"/>
              <a:t>Budget</a:t>
            </a:r>
          </a:p>
          <a:p>
            <a:pPr marL="0" indent="0" algn="r">
              <a:lnSpc>
                <a:spcPct val="100000"/>
              </a:lnSpc>
              <a:buNone/>
            </a:pPr>
            <a:r>
              <a:rPr lang="de-DE" sz="3200" b="1" dirty="0" smtClean="0"/>
              <a:t>Table</a:t>
            </a:r>
            <a:endParaRPr lang="de-DE" sz="3200" b="1" dirty="0"/>
          </a:p>
        </p:txBody>
      </p:sp>
      <p:pic>
        <p:nvPicPr>
          <p:cNvPr id="4" name="Inhaltsplatzhalter 3" descr="h2020-call-pt-erc-stg_en.pdf - Adobe Acrobat Pro"/>
          <p:cNvPicPr>
            <a:picLocks noChangeAspect="1"/>
          </p:cNvPicPr>
          <p:nvPr/>
        </p:nvPicPr>
        <p:blipFill>
          <a:blip r:embed="rId3">
            <a:extLst>
              <a:ext uri="{28A0092B-C50C-407E-A947-70E740481C1C}">
                <a14:useLocalDpi xmlns:a14="http://schemas.microsoft.com/office/drawing/2010/main" val="0"/>
              </a:ext>
            </a:extLst>
          </a:blip>
          <a:srcRect l="28561" t="27269" r="26373" b="22841"/>
          <a:stretch>
            <a:fillRect/>
          </a:stretch>
        </p:blipFill>
        <p:spPr bwMode="auto">
          <a:xfrm>
            <a:off x="107950" y="1308100"/>
            <a:ext cx="712787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843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1"/>
          <p:cNvSpPr txBox="1">
            <a:spLocks noChangeArrowheads="1"/>
          </p:cNvSpPr>
          <p:nvPr/>
        </p:nvSpPr>
        <p:spPr bwMode="auto">
          <a:xfrm rot="-876905">
            <a:off x="5794375" y="5365750"/>
            <a:ext cx="2447925" cy="708025"/>
          </a:xfrm>
          <a:prstGeom prst="rect">
            <a:avLst/>
          </a:prstGeom>
          <a:solidFill>
            <a:srgbClr val="BBE0E3"/>
          </a:solidFill>
          <a:ln w="9525">
            <a:solidFill>
              <a:srgbClr val="000000"/>
            </a:solidFill>
            <a:miter lim="800000"/>
            <a:headEnd/>
            <a:tailEnd/>
          </a:ln>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Arial" charset="0"/>
                <a:ea typeface="ヒラギノ角ゴ Pro W3" pitchFamily="123" charset="-128"/>
              </a:rPr>
              <a:t>Contact your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0" i="0" u="none" strike="noStrike" kern="0" cap="none" spc="0" normalizeH="0" baseline="0" noProof="0">
                <a:ln>
                  <a:noFill/>
                </a:ln>
                <a:solidFill>
                  <a:srgbClr val="000000"/>
                </a:solidFill>
                <a:effectLst/>
                <a:uLnTx/>
                <a:uFillTx/>
                <a:latin typeface="Arial" charset="0"/>
                <a:ea typeface="ヒラギノ角ゴ Pro W3" pitchFamily="123" charset="-128"/>
              </a:rPr>
              <a:t>Host Institution!! </a:t>
            </a:r>
          </a:p>
        </p:txBody>
      </p:sp>
      <p:sp>
        <p:nvSpPr>
          <p:cNvPr id="6" name="Geschweifte Klammer rechts 5"/>
          <p:cNvSpPr/>
          <p:nvPr/>
        </p:nvSpPr>
        <p:spPr bwMode="auto">
          <a:xfrm rot="2370148">
            <a:off x="5508625" y="2492375"/>
            <a:ext cx="1079500" cy="323850"/>
          </a:xfrm>
          <a:prstGeom prst="rightBrace">
            <a:avLst>
              <a:gd name="adj1" fmla="val 8333"/>
              <a:gd name="adj2" fmla="val 10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solidFill>
                  <a:srgbClr val="000000"/>
                </a:solidFill>
              </a:ln>
              <a:solidFill>
                <a:sysClr val="windowText" lastClr="000000"/>
              </a:solidFill>
              <a:effectLst/>
              <a:uLnTx/>
              <a:uFillTx/>
            </a:endParaRPr>
          </a:p>
        </p:txBody>
      </p:sp>
      <p:sp>
        <p:nvSpPr>
          <p:cNvPr id="7" name="Geschweifte Klammer rechts 3"/>
          <p:cNvSpPr>
            <a:spLocks/>
          </p:cNvSpPr>
          <p:nvPr/>
        </p:nvSpPr>
        <p:spPr bwMode="auto">
          <a:xfrm>
            <a:off x="5529263" y="2654300"/>
            <a:ext cx="1346200" cy="774700"/>
          </a:xfrm>
          <a:prstGeom prst="rightBrace">
            <a:avLst>
              <a:gd name="adj1" fmla="val 8333"/>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cxnSp>
        <p:nvCxnSpPr>
          <p:cNvPr id="8" name="Gerade Verbindung mit Pfeil 5"/>
          <p:cNvCxnSpPr>
            <a:cxnSpLocks noChangeShapeType="1"/>
          </p:cNvCxnSpPr>
          <p:nvPr/>
        </p:nvCxnSpPr>
        <p:spPr bwMode="auto">
          <a:xfrm flipV="1">
            <a:off x="6048375" y="2654300"/>
            <a:ext cx="971550" cy="468313"/>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Geschweifte Klammer rechts 8"/>
          <p:cNvSpPr>
            <a:spLocks/>
          </p:cNvSpPr>
          <p:nvPr/>
        </p:nvSpPr>
        <p:spPr bwMode="auto">
          <a:xfrm rot="-1121205">
            <a:off x="5693439" y="2170736"/>
            <a:ext cx="890587" cy="646112"/>
          </a:xfrm>
          <a:prstGeom prst="rightBrace">
            <a:avLst>
              <a:gd name="adj1" fmla="val 16338"/>
              <a:gd name="adj2" fmla="val 50236"/>
            </a:avLst>
          </a:prstGeom>
          <a:noFill/>
          <a:ln w="0" algn="ctr">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0" name="Textfeld 9"/>
          <p:cNvSpPr txBox="1">
            <a:spLocks noChangeArrowheads="1"/>
          </p:cNvSpPr>
          <p:nvPr/>
        </p:nvSpPr>
        <p:spPr bwMode="auto">
          <a:xfrm>
            <a:off x="6727688" y="2186016"/>
            <a:ext cx="1739900" cy="30777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de-DE" kern="0" dirty="0" err="1" smtClean="0"/>
              <a:t>timesheets</a:t>
            </a:r>
            <a:endParaRPr kumimoji="0" lang="de-DE" sz="1400" b="0" i="0" u="none" strike="noStrike" kern="0" cap="none" spc="0" normalizeH="0" baseline="0" noProof="0" dirty="0">
              <a:ln>
                <a:noFill/>
              </a:ln>
              <a:solidFill>
                <a:srgbClr val="000099"/>
              </a:solidFill>
              <a:effectLst/>
              <a:uLnTx/>
              <a:uFillTx/>
              <a:latin typeface="Arial" charset="0"/>
              <a:ea typeface="ヒラギノ角ゴ Pro W3" pitchFamily="123" charset="-128"/>
            </a:endParaRPr>
          </a:p>
        </p:txBody>
      </p:sp>
      <p:sp>
        <p:nvSpPr>
          <p:cNvPr id="11" name="Textfeld 10"/>
          <p:cNvSpPr txBox="1">
            <a:spLocks noChangeArrowheads="1"/>
          </p:cNvSpPr>
          <p:nvPr/>
        </p:nvSpPr>
        <p:spPr bwMode="auto">
          <a:xfrm>
            <a:off x="6353038" y="3354274"/>
            <a:ext cx="2114550" cy="3063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de-DE" kern="0" noProof="0" dirty="0" err="1" smtClean="0"/>
              <a:t>Depreciation</a:t>
            </a:r>
            <a:r>
              <a:rPr lang="de-DE" kern="0" noProof="0" dirty="0" smtClean="0"/>
              <a:t> </a:t>
            </a:r>
            <a:r>
              <a:rPr lang="de-DE" kern="0" noProof="0" dirty="0" err="1" smtClean="0"/>
              <a:t>rates</a:t>
            </a:r>
            <a:r>
              <a:rPr lang="de-DE" kern="0" noProof="0" dirty="0" smtClean="0"/>
              <a:t>!</a:t>
            </a:r>
            <a:endParaRPr kumimoji="0" lang="de-DE" sz="1400" b="0" i="0" u="none" strike="noStrike" kern="0" cap="none" spc="0" normalizeH="0" baseline="0" noProof="0" dirty="0">
              <a:ln>
                <a:noFill/>
              </a:ln>
              <a:solidFill>
                <a:srgbClr val="000099"/>
              </a:solidFill>
              <a:effectLst/>
              <a:uLnTx/>
              <a:uFillTx/>
              <a:latin typeface="Arial" charset="0"/>
              <a:ea typeface="ヒラギノ角ゴ Pro W3" pitchFamily="123" charset="-128"/>
            </a:endParaRPr>
          </a:p>
        </p:txBody>
      </p:sp>
      <p:cxnSp>
        <p:nvCxnSpPr>
          <p:cNvPr id="12" name="Gerade Verbindung mit Pfeil 11"/>
          <p:cNvCxnSpPr>
            <a:cxnSpLocks noChangeShapeType="1"/>
          </p:cNvCxnSpPr>
          <p:nvPr/>
        </p:nvCxnSpPr>
        <p:spPr bwMode="auto">
          <a:xfrm>
            <a:off x="3285615" y="3507468"/>
            <a:ext cx="2459038" cy="0"/>
          </a:xfrm>
          <a:prstGeom prst="straightConnector1">
            <a:avLst/>
          </a:prstGeom>
          <a:noFill/>
          <a:ln w="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a:cxnSpLocks noChangeShapeType="1"/>
          </p:cNvCxnSpPr>
          <p:nvPr/>
        </p:nvCxnSpPr>
        <p:spPr bwMode="auto">
          <a:xfrm>
            <a:off x="3401843" y="4135211"/>
            <a:ext cx="2459037" cy="0"/>
          </a:xfrm>
          <a:prstGeom prst="straightConnector1">
            <a:avLst/>
          </a:prstGeom>
          <a:noFill/>
          <a:ln w="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13"/>
          <p:cNvSpPr txBox="1">
            <a:spLocks noChangeArrowheads="1"/>
          </p:cNvSpPr>
          <p:nvPr/>
        </p:nvSpPr>
        <p:spPr bwMode="auto">
          <a:xfrm>
            <a:off x="6221186" y="3981223"/>
            <a:ext cx="1376452" cy="3079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99"/>
                </a:solidFill>
                <a:effectLst/>
                <a:uLnTx/>
                <a:uFillTx/>
                <a:latin typeface="Arial" charset="0"/>
                <a:ea typeface="ヒラギノ角ゴ Pro W3" pitchFamily="123" charset="-128"/>
              </a:rPr>
              <a:t>Open </a:t>
            </a:r>
            <a:r>
              <a:rPr kumimoji="0" lang="de-DE" sz="1400" b="0" i="0" u="none" strike="noStrike" kern="0" cap="none" spc="0" normalizeH="0" baseline="0" noProof="0" dirty="0" smtClean="0">
                <a:ln>
                  <a:noFill/>
                </a:ln>
                <a:solidFill>
                  <a:srgbClr val="000099"/>
                </a:solidFill>
                <a:effectLst/>
                <a:uLnTx/>
                <a:uFillTx/>
                <a:latin typeface="Arial" charset="0"/>
                <a:ea typeface="ヒラギノ角ゴ Pro W3" pitchFamily="123" charset="-128"/>
              </a:rPr>
              <a:t>Access</a:t>
            </a:r>
            <a:endParaRPr kumimoji="0" lang="de-DE" sz="1400" b="0" i="0" u="none" strike="noStrike" kern="0" cap="none" spc="0" normalizeH="0" baseline="0" noProof="0" dirty="0">
              <a:ln>
                <a:noFill/>
              </a:ln>
              <a:solidFill>
                <a:srgbClr val="000099"/>
              </a:solidFill>
              <a:effectLst/>
              <a:uLnTx/>
              <a:uFillTx/>
              <a:latin typeface="Arial" charset="0"/>
              <a:ea typeface="ヒラギノ角ゴ Pro W3" pitchFamily="123" charset="-128"/>
            </a:endParaRPr>
          </a:p>
        </p:txBody>
      </p:sp>
      <p:cxnSp>
        <p:nvCxnSpPr>
          <p:cNvPr id="15" name="Gerade Verbindung mit Pfeil 14"/>
          <p:cNvCxnSpPr>
            <a:cxnSpLocks noChangeShapeType="1"/>
          </p:cNvCxnSpPr>
          <p:nvPr/>
        </p:nvCxnSpPr>
        <p:spPr bwMode="auto">
          <a:xfrm>
            <a:off x="2887266" y="4473802"/>
            <a:ext cx="2459038" cy="0"/>
          </a:xfrm>
          <a:prstGeom prst="straightConnector1">
            <a:avLst/>
          </a:prstGeom>
          <a:noFill/>
          <a:ln w="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feld 15"/>
          <p:cNvSpPr txBox="1">
            <a:spLocks noChangeArrowheads="1"/>
          </p:cNvSpPr>
          <p:nvPr/>
        </p:nvSpPr>
        <p:spPr bwMode="auto">
          <a:xfrm>
            <a:off x="5744653" y="4449990"/>
            <a:ext cx="1529604" cy="3063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err="1" smtClean="0">
                <a:ln>
                  <a:noFill/>
                </a:ln>
                <a:solidFill>
                  <a:srgbClr val="000099"/>
                </a:solidFill>
                <a:effectLst/>
                <a:uLnTx/>
                <a:uFillTx/>
                <a:latin typeface="Arial" charset="0"/>
                <a:ea typeface="ヒラギノ角ゴ Pro W3" pitchFamily="123" charset="-128"/>
              </a:rPr>
              <a:t>No</a:t>
            </a:r>
            <a:r>
              <a:rPr kumimoji="0" lang="de-DE" sz="1400" b="0" i="0" u="none" strike="noStrike" kern="0" cap="none" spc="0" normalizeH="0" baseline="0" noProof="0" dirty="0" smtClean="0">
                <a:ln>
                  <a:noFill/>
                </a:ln>
                <a:solidFill>
                  <a:srgbClr val="000099"/>
                </a:solidFill>
                <a:effectLst/>
                <a:uLnTx/>
                <a:uFillTx/>
                <a:latin typeface="Arial" charset="0"/>
                <a:ea typeface="ヒラギノ角ゴ Pro W3" pitchFamily="123" charset="-128"/>
              </a:rPr>
              <a:t> ‚</a:t>
            </a:r>
            <a:r>
              <a:rPr kumimoji="0" lang="de-DE" sz="1400" b="0" i="0" u="none" strike="noStrike" kern="0" cap="none" spc="0" normalizeH="0" baseline="0" noProof="0" dirty="0" err="1" smtClean="0">
                <a:ln>
                  <a:noFill/>
                </a:ln>
                <a:solidFill>
                  <a:srgbClr val="000099"/>
                </a:solidFill>
                <a:effectLst/>
                <a:uLnTx/>
                <a:uFillTx/>
                <a:latin typeface="Arial" charset="0"/>
                <a:ea typeface="ヒラギノ角ゴ Pro W3" pitchFamily="123" charset="-128"/>
              </a:rPr>
              <a:t>core</a:t>
            </a:r>
            <a:r>
              <a:rPr kumimoji="0" lang="de-DE" sz="1400" b="0" i="0" u="none" strike="noStrike" kern="0" cap="none" spc="0" normalizeH="0" baseline="0" noProof="0" dirty="0" smtClean="0">
                <a:ln>
                  <a:noFill/>
                </a:ln>
                <a:solidFill>
                  <a:srgbClr val="000099"/>
                </a:solidFill>
                <a:effectLst/>
                <a:uLnTx/>
                <a:uFillTx/>
                <a:latin typeface="Arial" charset="0"/>
                <a:ea typeface="ヒラギノ角ゴ Pro W3" pitchFamily="123" charset="-128"/>
              </a:rPr>
              <a:t> </a:t>
            </a:r>
            <a:r>
              <a:rPr kumimoji="0" lang="de-DE" sz="1400" b="0" i="0" u="none" strike="noStrike" kern="0" cap="none" spc="0" normalizeH="0" baseline="0" noProof="0" dirty="0">
                <a:ln>
                  <a:noFill/>
                </a:ln>
                <a:solidFill>
                  <a:srgbClr val="000099"/>
                </a:solidFill>
                <a:effectLst/>
                <a:uLnTx/>
                <a:uFillTx/>
                <a:latin typeface="Arial" charset="0"/>
                <a:ea typeface="ヒラギノ角ゴ Pro W3" pitchFamily="123" charset="-128"/>
              </a:rPr>
              <a:t>Parts‘</a:t>
            </a:r>
          </a:p>
        </p:txBody>
      </p:sp>
      <p:sp>
        <p:nvSpPr>
          <p:cNvPr id="18" name="Textplatzhalter 1"/>
          <p:cNvSpPr>
            <a:spLocks noGrp="1"/>
          </p:cNvSpPr>
          <p:nvPr>
            <p:ph type="title"/>
          </p:nvPr>
        </p:nvSpPr>
        <p:spPr/>
        <p:txBody>
          <a:bodyPr/>
          <a:lstStyle/>
          <a:p>
            <a:r>
              <a:rPr lang="de-DE" dirty="0" err="1" smtClean="0"/>
              <a:t>Funding</a:t>
            </a:r>
            <a:endParaRPr lang="de-DE" dirty="0"/>
          </a:p>
        </p:txBody>
      </p:sp>
      <p:sp>
        <p:nvSpPr>
          <p:cNvPr id="19" name="Rectangle 3"/>
          <p:cNvSpPr txBox="1">
            <a:spLocks noGrp="1" noChangeArrowheads="1"/>
          </p:cNvSpPr>
          <p:nvPr>
            <p:ph idx="1"/>
          </p:nvPr>
        </p:nvSpPr>
        <p:spPr bwMode="auto">
          <a:xfrm>
            <a:off x="764074" y="1989073"/>
            <a:ext cx="7974135" cy="399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4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Arial"/>
                <a:ea typeface="ヒラギノ角ゴ Pro W3"/>
                <a:cs typeface="+mn-cs"/>
              </a:rPr>
              <a:t>Direct Costs– 100%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rPr>
              <a:t>(partly) Salary of the PI</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rPr>
              <a:t>PostDocs, PhD Students, Technicians etc.</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rPr>
              <a:t>Consumables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rPr>
              <a:t>Equipment Costs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rPr>
              <a:t>Travel Costs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rPr>
              <a:t>Publications Costs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rPr>
              <a:t>Subcontracts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rPr>
              <a:t>Other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latin typeface="Arial"/>
                <a:ea typeface="ヒラギノ角ゴ Pro W3"/>
                <a:cs typeface="+mn-cs"/>
              </a:rPr>
              <a:t>+ 25% Overhead </a:t>
            </a:r>
            <a:r>
              <a:rPr kumimoji="0" lang="en-US" sz="1800" b="0" i="0" u="none" strike="noStrike" kern="0" cap="none" spc="0" normalizeH="0" baseline="0" noProof="0" dirty="0" smtClean="0">
                <a:ln>
                  <a:noFill/>
                </a:ln>
                <a:solidFill>
                  <a:srgbClr val="000000"/>
                </a:solidFill>
                <a:effectLst/>
                <a:uLnTx/>
                <a:uFillTx/>
                <a:latin typeface="Arial"/>
                <a:ea typeface="ヒラギノ角ゴ Pro W3"/>
                <a:cs typeface="+mn-cs"/>
              </a:rPr>
              <a:t>(to cover indirect costs)</a:t>
            </a:r>
          </a:p>
        </p:txBody>
      </p:sp>
    </p:spTree>
    <p:extLst>
      <p:ext uri="{BB962C8B-B14F-4D97-AF65-F5344CB8AC3E}">
        <p14:creationId xmlns:p14="http://schemas.microsoft.com/office/powerpoint/2010/main" val="289809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4"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p:txBody>
          <a:bodyPr/>
          <a:lstStyle/>
          <a:p>
            <a:pPr marL="0" indent="0">
              <a:buNone/>
              <a:defRPr/>
            </a:pPr>
            <a:endParaRPr lang="en-US" dirty="0"/>
          </a:p>
          <a:p>
            <a:pPr marL="342900" indent="-342900">
              <a:buFont typeface="Arial" panose="020B0604020202020204" pitchFamily="34" charset="0"/>
              <a:buChar char="•"/>
              <a:defRPr/>
            </a:pPr>
            <a:r>
              <a:rPr lang="en-US" dirty="0"/>
              <a:t>Explain </a:t>
            </a:r>
            <a:r>
              <a:rPr lang="en-US" b="1" dirty="0"/>
              <a:t>need of equipment</a:t>
            </a:r>
            <a:r>
              <a:rPr lang="en-US" dirty="0"/>
              <a:t>, </a:t>
            </a:r>
            <a:r>
              <a:rPr lang="en-US" dirty="0" smtClean="0"/>
              <a:t/>
            </a:r>
            <a:br>
              <a:rPr lang="en-US" dirty="0" smtClean="0"/>
            </a:br>
            <a:r>
              <a:rPr lang="en-US" dirty="0" smtClean="0"/>
              <a:t>intensity </a:t>
            </a:r>
            <a:r>
              <a:rPr lang="en-US" dirty="0"/>
              <a:t>of its planned use</a:t>
            </a: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r>
              <a:rPr lang="en-US" dirty="0"/>
              <a:t>Explain what resources are already </a:t>
            </a:r>
            <a:r>
              <a:rPr lang="en-US" dirty="0" smtClean="0"/>
              <a:t/>
            </a:r>
            <a:br>
              <a:rPr lang="en-US" dirty="0" smtClean="0"/>
            </a:br>
            <a:r>
              <a:rPr lang="en-US" b="1" dirty="0" smtClean="0"/>
              <a:t>available </a:t>
            </a:r>
            <a:r>
              <a:rPr lang="en-US" b="1" dirty="0"/>
              <a:t>at your institution</a:t>
            </a: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r>
              <a:rPr lang="en-US" dirty="0"/>
              <a:t>In case of “additional institutions”: explain scientific added value</a:t>
            </a: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pPr>
            <a:endParaRPr lang="de-DE" dirty="0"/>
          </a:p>
        </p:txBody>
      </p:sp>
      <p:sp>
        <p:nvSpPr>
          <p:cNvPr id="6" name="Rectangle 3"/>
          <p:cNvSpPr>
            <a:spLocks noGrp="1" noChangeArrowheads="1"/>
          </p:cNvSpPr>
          <p:nvPr>
            <p:ph type="title"/>
          </p:nvPr>
        </p:nvSpPr>
        <p:spPr>
          <a:prstGeom prst="rect">
            <a:avLst/>
          </a:prstGeom>
        </p:spPr>
        <p:txBody>
          <a:bodyPr>
            <a:normAutofit fontScale="92500"/>
          </a:bodyPr>
          <a:lstStyle/>
          <a:p>
            <a:pPr>
              <a:defRPr/>
            </a:pPr>
            <a:r>
              <a:rPr lang="en-GB" dirty="0"/>
              <a:t>Resources </a:t>
            </a:r>
            <a:r>
              <a:rPr lang="en-GB" dirty="0" smtClean="0"/>
              <a:t>– Justification (in Part B2)</a:t>
            </a:r>
            <a:endParaRPr lang="en-US" dirty="0" smtClean="0"/>
          </a:p>
        </p:txBody>
      </p:sp>
      <p:pic>
        <p:nvPicPr>
          <p:cNvPr id="21506" name="Picture 2" descr="\\intra.dlr.de\PT-ID\OE\OE-80\EUB\EUB_Folien\Bilder_fuer_Praesentationen\Eurosymbol_475394882_Fol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63" y="2384734"/>
            <a:ext cx="2412000" cy="1809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rot="21319889">
            <a:off x="3689846" y="5380016"/>
            <a:ext cx="3816350" cy="5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spcBef>
                <a:spcPct val="50000"/>
              </a:spcBef>
            </a:pPr>
            <a:r>
              <a:rPr lang="de-DE" sz="1600" dirty="0" err="1" smtClean="0">
                <a:solidFill>
                  <a:srgbClr val="FF0000"/>
                </a:solidFill>
              </a:rPr>
              <a:t>Reviewers</a:t>
            </a:r>
            <a:r>
              <a:rPr lang="de-DE" sz="1600" dirty="0" smtClean="0">
                <a:solidFill>
                  <a:srgbClr val="FF0000"/>
                </a:solidFill>
              </a:rPr>
              <a:t> </a:t>
            </a:r>
            <a:r>
              <a:rPr lang="de-DE" sz="1600" dirty="0" err="1" smtClean="0">
                <a:solidFill>
                  <a:srgbClr val="FF0000"/>
                </a:solidFill>
              </a:rPr>
              <a:t>may</a:t>
            </a:r>
            <a:r>
              <a:rPr lang="de-DE" sz="1600" dirty="0" smtClean="0">
                <a:solidFill>
                  <a:srgbClr val="FF0000"/>
                </a:solidFill>
              </a:rPr>
              <a:t> </a:t>
            </a:r>
            <a:r>
              <a:rPr lang="de-DE" sz="1600" dirty="0" err="1" smtClean="0">
                <a:solidFill>
                  <a:srgbClr val="FF0000"/>
                </a:solidFill>
              </a:rPr>
              <a:t>reduce</a:t>
            </a:r>
            <a:r>
              <a:rPr lang="de-DE" sz="1600" dirty="0" smtClean="0">
                <a:solidFill>
                  <a:srgbClr val="FF0000"/>
                </a:solidFill>
              </a:rPr>
              <a:t> </a:t>
            </a:r>
            <a:r>
              <a:rPr lang="de-DE" sz="1600" dirty="0" err="1" smtClean="0">
                <a:solidFill>
                  <a:srgbClr val="FF0000"/>
                </a:solidFill>
              </a:rPr>
              <a:t>your</a:t>
            </a:r>
            <a:r>
              <a:rPr lang="de-DE" sz="1600" dirty="0" smtClean="0">
                <a:solidFill>
                  <a:srgbClr val="FF0000"/>
                </a:solidFill>
              </a:rPr>
              <a:t> </a:t>
            </a:r>
            <a:r>
              <a:rPr lang="de-DE" sz="1600" dirty="0" err="1" smtClean="0">
                <a:solidFill>
                  <a:srgbClr val="FF0000"/>
                </a:solidFill>
              </a:rPr>
              <a:t>budget</a:t>
            </a:r>
            <a:r>
              <a:rPr lang="de-DE" sz="1600" dirty="0" smtClean="0">
                <a:solidFill>
                  <a:srgbClr val="FF0000"/>
                </a:solidFill>
              </a:rPr>
              <a:t> </a:t>
            </a:r>
            <a:r>
              <a:rPr lang="de-DE" sz="1600" dirty="0" err="1" smtClean="0">
                <a:solidFill>
                  <a:srgbClr val="FF0000"/>
                </a:solidFill>
              </a:rPr>
              <a:t>if</a:t>
            </a:r>
            <a:r>
              <a:rPr lang="de-DE" sz="1600" dirty="0" smtClean="0">
                <a:solidFill>
                  <a:srgbClr val="FF0000"/>
                </a:solidFill>
              </a:rPr>
              <a:t> </a:t>
            </a:r>
            <a:r>
              <a:rPr lang="de-DE" sz="1600" dirty="0" err="1" smtClean="0">
                <a:solidFill>
                  <a:srgbClr val="FF0000"/>
                </a:solidFill>
              </a:rPr>
              <a:t>costs</a:t>
            </a:r>
            <a:r>
              <a:rPr lang="de-DE" sz="1600" dirty="0" smtClean="0">
                <a:solidFill>
                  <a:srgbClr val="FF0000"/>
                </a:solidFill>
              </a:rPr>
              <a:t> </a:t>
            </a:r>
            <a:r>
              <a:rPr lang="de-DE" sz="1600" dirty="0" err="1" smtClean="0">
                <a:solidFill>
                  <a:srgbClr val="FF0000"/>
                </a:solidFill>
              </a:rPr>
              <a:t>are</a:t>
            </a:r>
            <a:r>
              <a:rPr lang="de-DE" sz="1600" dirty="0" smtClean="0">
                <a:solidFill>
                  <a:srgbClr val="FF0000"/>
                </a:solidFill>
              </a:rPr>
              <a:t> not </a:t>
            </a:r>
            <a:r>
              <a:rPr lang="de-DE" sz="1600" dirty="0" err="1" smtClean="0">
                <a:solidFill>
                  <a:srgbClr val="FF0000"/>
                </a:solidFill>
              </a:rPr>
              <a:t>justified</a:t>
            </a:r>
            <a:r>
              <a:rPr lang="de-DE" sz="1600" dirty="0">
                <a:solidFill>
                  <a:srgbClr val="FF0000"/>
                </a:solidFill>
              </a:rPr>
              <a:t>!</a:t>
            </a:r>
            <a:endParaRPr lang="de-DE" sz="1600" dirty="0" smtClean="0">
              <a:solidFill>
                <a:srgbClr val="FF0000"/>
              </a:solidFill>
            </a:endParaRPr>
          </a:p>
        </p:txBody>
      </p:sp>
    </p:spTree>
    <p:extLst>
      <p:ext uri="{BB962C8B-B14F-4D97-AF65-F5344CB8AC3E}">
        <p14:creationId xmlns:p14="http://schemas.microsoft.com/office/powerpoint/2010/main" val="389518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p:txBody>
          <a:bodyPr>
            <a:noAutofit/>
          </a:bodyPr>
          <a:lstStyle/>
          <a:p>
            <a:pPr>
              <a:lnSpc>
                <a:spcPct val="110000"/>
              </a:lnSpc>
              <a:defRPr/>
            </a:pPr>
            <a:r>
              <a:rPr lang="de-DE" sz="1800" b="1" dirty="0" err="1"/>
              <a:t>Ethics</a:t>
            </a:r>
            <a:r>
              <a:rPr lang="de-DE" sz="1800" b="1" dirty="0"/>
              <a:t> Issues Table </a:t>
            </a:r>
            <a:r>
              <a:rPr lang="de-DE" sz="1800" dirty="0"/>
              <a:t>online </a:t>
            </a:r>
            <a:r>
              <a:rPr lang="de-DE" sz="1800" dirty="0" smtClean="0"/>
              <a:t>form! </a:t>
            </a:r>
            <a:br>
              <a:rPr lang="de-DE" sz="1800" dirty="0" smtClean="0"/>
            </a:br>
            <a:endParaRPr lang="de-DE" sz="1800" dirty="0"/>
          </a:p>
          <a:p>
            <a:pPr lvl="1">
              <a:lnSpc>
                <a:spcPct val="110000"/>
              </a:lnSpc>
              <a:defRPr/>
            </a:pPr>
            <a:r>
              <a:rPr lang="de-DE" sz="1800" dirty="0"/>
              <a:t>Human Embryo/ </a:t>
            </a:r>
            <a:r>
              <a:rPr lang="de-DE" sz="1800" dirty="0" err="1"/>
              <a:t>Foetus</a:t>
            </a:r>
            <a:endParaRPr lang="de-DE" sz="1800" dirty="0"/>
          </a:p>
          <a:p>
            <a:pPr lvl="1">
              <a:lnSpc>
                <a:spcPct val="110000"/>
              </a:lnSpc>
              <a:defRPr/>
            </a:pPr>
            <a:r>
              <a:rPr lang="de-DE" sz="1800" dirty="0" err="1"/>
              <a:t>Humans</a:t>
            </a:r>
            <a:endParaRPr lang="de-DE" sz="1800" dirty="0"/>
          </a:p>
          <a:p>
            <a:pPr lvl="1">
              <a:lnSpc>
                <a:spcPct val="110000"/>
              </a:lnSpc>
              <a:defRPr/>
            </a:pPr>
            <a:r>
              <a:rPr lang="de-DE" sz="1800" dirty="0"/>
              <a:t>Human Cells / </a:t>
            </a:r>
            <a:r>
              <a:rPr lang="de-DE" sz="1800" dirty="0" err="1"/>
              <a:t>Tissues</a:t>
            </a:r>
            <a:endParaRPr lang="de-DE" sz="1800" dirty="0"/>
          </a:p>
          <a:p>
            <a:pPr lvl="1">
              <a:lnSpc>
                <a:spcPct val="110000"/>
              </a:lnSpc>
              <a:defRPr/>
            </a:pPr>
            <a:r>
              <a:rPr lang="de-DE" sz="1800" dirty="0" err="1"/>
              <a:t>Protection</a:t>
            </a:r>
            <a:r>
              <a:rPr lang="de-DE" sz="1800" dirty="0"/>
              <a:t> of personal </a:t>
            </a:r>
            <a:r>
              <a:rPr lang="de-DE" sz="1800" dirty="0" err="1"/>
              <a:t>data</a:t>
            </a:r>
            <a:endParaRPr lang="de-DE" sz="1800" dirty="0"/>
          </a:p>
          <a:p>
            <a:pPr lvl="1">
              <a:lnSpc>
                <a:spcPct val="110000"/>
              </a:lnSpc>
              <a:defRPr/>
            </a:pPr>
            <a:r>
              <a:rPr lang="de-DE" sz="1800" dirty="0"/>
              <a:t>Animals</a:t>
            </a:r>
          </a:p>
          <a:p>
            <a:pPr lvl="1">
              <a:lnSpc>
                <a:spcPct val="110000"/>
              </a:lnSpc>
              <a:defRPr/>
            </a:pPr>
            <a:r>
              <a:rPr lang="de-DE" sz="1800" dirty="0"/>
              <a:t>Non-EU Countries</a:t>
            </a:r>
          </a:p>
          <a:p>
            <a:pPr lvl="1">
              <a:lnSpc>
                <a:spcPct val="110000"/>
              </a:lnSpc>
              <a:defRPr/>
            </a:pPr>
            <a:r>
              <a:rPr lang="de-DE" sz="1800" dirty="0"/>
              <a:t>Environment </a:t>
            </a:r>
            <a:r>
              <a:rPr lang="de-DE" sz="1800" dirty="0" err="1"/>
              <a:t>Protection</a:t>
            </a:r>
            <a:endParaRPr lang="de-DE" sz="1800" dirty="0"/>
          </a:p>
          <a:p>
            <a:pPr lvl="1">
              <a:lnSpc>
                <a:spcPct val="110000"/>
              </a:lnSpc>
              <a:defRPr/>
            </a:pPr>
            <a:r>
              <a:rPr lang="de-DE" sz="1800" dirty="0"/>
              <a:t>Dual </a:t>
            </a:r>
            <a:r>
              <a:rPr lang="de-DE" sz="1800" dirty="0" err="1"/>
              <a:t>Use</a:t>
            </a:r>
            <a:endParaRPr lang="de-DE" sz="1800" dirty="0"/>
          </a:p>
          <a:p>
            <a:pPr lvl="1">
              <a:lnSpc>
                <a:spcPct val="110000"/>
              </a:lnSpc>
              <a:defRPr/>
            </a:pPr>
            <a:r>
              <a:rPr lang="de-DE" sz="1800" dirty="0" err="1"/>
              <a:t>Misuse</a:t>
            </a:r>
            <a:endParaRPr lang="de-DE" sz="1800" dirty="0"/>
          </a:p>
          <a:p>
            <a:pPr lvl="1">
              <a:lnSpc>
                <a:spcPct val="110000"/>
              </a:lnSpc>
              <a:defRPr/>
            </a:pPr>
            <a:r>
              <a:rPr lang="de-DE" sz="1800" dirty="0" smtClean="0"/>
              <a:t>Other</a:t>
            </a:r>
            <a:endParaRPr lang="de-DE" sz="1800" dirty="0"/>
          </a:p>
        </p:txBody>
      </p:sp>
      <p:sp>
        <p:nvSpPr>
          <p:cNvPr id="4" name="Textfeld 1"/>
          <p:cNvSpPr txBox="1">
            <a:spLocks noChangeArrowheads="1"/>
          </p:cNvSpPr>
          <p:nvPr/>
        </p:nvSpPr>
        <p:spPr bwMode="auto">
          <a:xfrm rot="-810407">
            <a:off x="4857750" y="3495230"/>
            <a:ext cx="3944938" cy="107721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1400">
                <a:solidFill>
                  <a:srgbClr val="000099"/>
                </a:solidFill>
                <a:latin typeface="Arial" charset="0"/>
                <a:ea typeface="ヒラギノ角ゴ Pro W3" pitchFamily="123" charset="-128"/>
              </a:defRPr>
            </a:lvl1pPr>
            <a:lvl2pPr>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marL="0" lvl="1"/>
            <a:r>
              <a:rPr lang="de-DE" sz="1600" dirty="0" smtClean="0"/>
              <a:t>Further </a:t>
            </a:r>
            <a:r>
              <a:rPr lang="de-DE" sz="1600" dirty="0" err="1" smtClean="0"/>
              <a:t>information</a:t>
            </a:r>
            <a:r>
              <a:rPr lang="de-DE" sz="1600" dirty="0" smtClean="0"/>
              <a:t>:</a:t>
            </a:r>
            <a:endParaRPr lang="de-DE" sz="1600" dirty="0"/>
          </a:p>
          <a:p>
            <a:pPr marL="0" lvl="1"/>
            <a:r>
              <a:rPr lang="de-DE" sz="1600" dirty="0" smtClean="0">
                <a:hlinkClick r:id="rId3"/>
              </a:rPr>
              <a:t>http</a:t>
            </a:r>
            <a:r>
              <a:rPr lang="de-DE" sz="1600" dirty="0">
                <a:hlinkClick r:id="rId3"/>
              </a:rPr>
              <a:t>://</a:t>
            </a:r>
            <a:r>
              <a:rPr lang="de-DE" sz="1600" dirty="0" smtClean="0">
                <a:hlinkClick r:id="rId3"/>
              </a:rPr>
              <a:t>ec.europa.eu/research/participants/portal/desktop/en/funding/reference_docs.html#h2020-grants-manual-hi-ethics</a:t>
            </a:r>
            <a:r>
              <a:rPr lang="de-DE" sz="1600" dirty="0" smtClean="0"/>
              <a:t> </a:t>
            </a:r>
            <a:endParaRPr lang="de-DE" sz="1600" dirty="0"/>
          </a:p>
        </p:txBody>
      </p:sp>
      <p:sp>
        <p:nvSpPr>
          <p:cNvPr id="5" name="Textfeld 4"/>
          <p:cNvSpPr txBox="1"/>
          <p:nvPr/>
        </p:nvSpPr>
        <p:spPr>
          <a:xfrm>
            <a:off x="4037611" y="5580275"/>
            <a:ext cx="4836322" cy="535531"/>
          </a:xfrm>
          <a:prstGeom prst="rect">
            <a:avLst/>
          </a:prstGeom>
          <a:noFill/>
        </p:spPr>
        <p:txBody>
          <a:bodyPr wrap="square" rtlCol="0">
            <a:spAutoFit/>
          </a:bodyPr>
          <a:lstStyle/>
          <a:p>
            <a:pPr>
              <a:lnSpc>
                <a:spcPct val="80000"/>
              </a:lnSpc>
              <a:defRPr/>
            </a:pPr>
            <a:r>
              <a:rPr lang="de-DE" dirty="0"/>
              <a:t>A</a:t>
            </a:r>
            <a:r>
              <a:rPr lang="de-DE" dirty="0" smtClean="0"/>
              <a:t> </a:t>
            </a:r>
            <a:r>
              <a:rPr lang="de-DE" dirty="0"/>
              <a:t>„</a:t>
            </a:r>
            <a:r>
              <a:rPr lang="de-DE" dirty="0" err="1"/>
              <a:t>yes</a:t>
            </a:r>
            <a:r>
              <a:rPr lang="de-DE" dirty="0"/>
              <a:t>“? – &gt; </a:t>
            </a:r>
            <a:r>
              <a:rPr lang="en-US" b="1" dirty="0"/>
              <a:t>Ethics review </a:t>
            </a:r>
            <a:r>
              <a:rPr lang="en-US" b="1" dirty="0" smtClean="0"/>
              <a:t>self-assessment</a:t>
            </a:r>
            <a:br>
              <a:rPr lang="en-US" b="1" dirty="0" smtClean="0"/>
            </a:br>
            <a:r>
              <a:rPr lang="en-US" dirty="0" smtClean="0"/>
              <a:t>+ </a:t>
            </a:r>
            <a:r>
              <a:rPr lang="en-US" dirty="0"/>
              <a:t>additional documentation if already </a:t>
            </a:r>
            <a:r>
              <a:rPr lang="en-US" dirty="0" smtClean="0"/>
              <a:t>available</a:t>
            </a:r>
            <a:endParaRPr lang="de-DE" dirty="0"/>
          </a:p>
        </p:txBody>
      </p:sp>
      <p:sp>
        <p:nvSpPr>
          <p:cNvPr id="7" name="Textplatzhalter 1"/>
          <p:cNvSpPr>
            <a:spLocks noGrp="1"/>
          </p:cNvSpPr>
          <p:nvPr>
            <p:ph type="title"/>
          </p:nvPr>
        </p:nvSpPr>
        <p:spPr>
          <a:prstGeom prst="rect">
            <a:avLst/>
          </a:prstGeom>
        </p:spPr>
        <p:txBody>
          <a:bodyPr/>
          <a:lstStyle/>
          <a:p>
            <a:r>
              <a:rPr lang="de-DE" dirty="0" err="1"/>
              <a:t>Ethics</a:t>
            </a:r>
            <a:r>
              <a:rPr lang="de-DE" dirty="0"/>
              <a:t> Issues</a:t>
            </a:r>
          </a:p>
        </p:txBody>
      </p:sp>
      <p:sp>
        <p:nvSpPr>
          <p:cNvPr id="6" name="TextBox 5"/>
          <p:cNvSpPr txBox="1"/>
          <p:nvPr/>
        </p:nvSpPr>
        <p:spPr>
          <a:xfrm>
            <a:off x="0" y="245660"/>
            <a:ext cx="9144000" cy="400110"/>
          </a:xfrm>
          <a:prstGeom prst="rect">
            <a:avLst/>
          </a:prstGeom>
          <a:noFill/>
        </p:spPr>
        <p:txBody>
          <a:bodyPr wrap="square" rtlCol="0">
            <a:spAutoFit/>
          </a:bodyPr>
          <a:lstStyle/>
          <a:p>
            <a:pPr algn="ctr"/>
            <a:r>
              <a:rPr kumimoji="1" lang="en-GB" sz="2000" b="1" dirty="0" smtClean="0">
                <a:latin typeface="Arial" pitchFamily="34" charset="0"/>
                <a:cs typeface="Arial" pitchFamily="34" charset="0"/>
              </a:rPr>
              <a:t>COFFEE BREAK!! &amp; ALUMNI INPUT AFTERWARD</a:t>
            </a:r>
            <a:endParaRPr kumimoji="1" lang="en-GB" sz="2000" b="1" dirty="0">
              <a:latin typeface="Arial" pitchFamily="34" charset="0"/>
              <a:cs typeface="Arial" pitchFamily="34" charset="0"/>
            </a:endParaRPr>
          </a:p>
        </p:txBody>
      </p:sp>
    </p:spTree>
    <p:extLst>
      <p:ext uri="{BB962C8B-B14F-4D97-AF65-F5344CB8AC3E}">
        <p14:creationId xmlns:p14="http://schemas.microsoft.com/office/powerpoint/2010/main" val="285922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4074" y="1579643"/>
            <a:ext cx="7974135" cy="3990253"/>
          </a:xfrm>
        </p:spPr>
        <p:txBody>
          <a:bodyPr/>
          <a:lstStyle/>
          <a:p>
            <a:pPr>
              <a:lnSpc>
                <a:spcPct val="150000"/>
              </a:lnSpc>
              <a:buFont typeface="Wingdings" panose="05000000000000000000" pitchFamily="2" charset="2"/>
              <a:buChar char="ü"/>
            </a:pPr>
            <a:r>
              <a:rPr lang="de-DE" sz="2200" dirty="0">
                <a:solidFill>
                  <a:schemeClr val="bg1">
                    <a:lumMod val="85000"/>
                  </a:schemeClr>
                </a:solidFill>
              </a:rPr>
              <a:t>The </a:t>
            </a:r>
            <a:r>
              <a:rPr lang="de-DE" sz="2200" dirty="0" err="1">
                <a:solidFill>
                  <a:schemeClr val="bg1">
                    <a:lumMod val="85000"/>
                  </a:schemeClr>
                </a:solidFill>
              </a:rPr>
              <a:t>idea</a:t>
            </a:r>
            <a:r>
              <a:rPr lang="de-DE" sz="2200" dirty="0">
                <a:solidFill>
                  <a:schemeClr val="bg1">
                    <a:lumMod val="85000"/>
                  </a:schemeClr>
                </a:solidFill>
              </a:rPr>
              <a:t> </a:t>
            </a:r>
            <a:r>
              <a:rPr lang="de-DE" sz="2200" dirty="0" err="1">
                <a:solidFill>
                  <a:schemeClr val="bg1">
                    <a:lumMod val="85000"/>
                  </a:schemeClr>
                </a:solidFill>
              </a:rPr>
              <a:t>behind</a:t>
            </a:r>
            <a:r>
              <a:rPr lang="de-DE" sz="2200" dirty="0">
                <a:solidFill>
                  <a:schemeClr val="bg1">
                    <a:lumMod val="85000"/>
                  </a:schemeClr>
                </a:solidFill>
              </a:rPr>
              <a:t> </a:t>
            </a:r>
            <a:r>
              <a:rPr lang="de-DE" sz="2200" dirty="0" err="1">
                <a:solidFill>
                  <a:schemeClr val="bg1">
                    <a:lumMod val="85000"/>
                  </a:schemeClr>
                </a:solidFill>
              </a:rPr>
              <a:t>the</a:t>
            </a:r>
            <a:r>
              <a:rPr lang="de-DE" sz="2200" dirty="0">
                <a:solidFill>
                  <a:schemeClr val="bg1">
                    <a:lumMod val="85000"/>
                  </a:schemeClr>
                </a:solidFill>
              </a:rPr>
              <a:t> ERC</a:t>
            </a:r>
          </a:p>
          <a:p>
            <a:pPr>
              <a:lnSpc>
                <a:spcPct val="150000"/>
              </a:lnSpc>
              <a:buFont typeface="Wingdings" panose="05000000000000000000" pitchFamily="2" charset="2"/>
              <a:buChar char="ü"/>
            </a:pPr>
            <a:r>
              <a:rPr lang="de-DE" sz="2200" dirty="0" err="1" smtClean="0">
                <a:solidFill>
                  <a:schemeClr val="bg1">
                    <a:lumMod val="85000"/>
                  </a:schemeClr>
                </a:solidFill>
              </a:rPr>
              <a:t>Eligibility</a:t>
            </a:r>
            <a:r>
              <a:rPr lang="de-DE" sz="2200" dirty="0" smtClean="0">
                <a:solidFill>
                  <a:schemeClr val="bg1">
                    <a:lumMod val="85000"/>
                  </a:schemeClr>
                </a:solidFill>
              </a:rPr>
              <a:t> </a:t>
            </a:r>
            <a:r>
              <a:rPr lang="de-DE" sz="2200" dirty="0" err="1">
                <a:solidFill>
                  <a:schemeClr val="bg1">
                    <a:lumMod val="85000"/>
                  </a:schemeClr>
                </a:solidFill>
              </a:rPr>
              <a:t>of</a:t>
            </a:r>
            <a:r>
              <a:rPr lang="de-DE" sz="2200" dirty="0">
                <a:solidFill>
                  <a:schemeClr val="bg1">
                    <a:lumMod val="85000"/>
                  </a:schemeClr>
                </a:solidFill>
              </a:rPr>
              <a:t> </a:t>
            </a:r>
            <a:r>
              <a:rPr lang="de-DE" sz="2200" dirty="0" smtClean="0">
                <a:solidFill>
                  <a:schemeClr val="bg1">
                    <a:lumMod val="85000"/>
                  </a:schemeClr>
                </a:solidFill>
              </a:rPr>
              <a:t>Host </a:t>
            </a:r>
            <a:r>
              <a:rPr lang="de-DE" sz="2200" dirty="0" err="1" smtClean="0">
                <a:solidFill>
                  <a:schemeClr val="bg1">
                    <a:lumMod val="85000"/>
                  </a:schemeClr>
                </a:solidFill>
              </a:rPr>
              <a:t>Institutions</a:t>
            </a:r>
            <a:r>
              <a:rPr lang="de-DE" sz="2200" dirty="0" smtClean="0">
                <a:solidFill>
                  <a:schemeClr val="bg1">
                    <a:lumMod val="85000"/>
                  </a:schemeClr>
                </a:solidFill>
              </a:rPr>
              <a:t> </a:t>
            </a:r>
            <a:r>
              <a:rPr lang="de-DE" sz="2200" dirty="0" err="1" smtClean="0">
                <a:solidFill>
                  <a:schemeClr val="bg1">
                    <a:lumMod val="85000"/>
                  </a:schemeClr>
                </a:solidFill>
              </a:rPr>
              <a:t>and</a:t>
            </a:r>
            <a:r>
              <a:rPr lang="de-DE" sz="2200" dirty="0" smtClean="0">
                <a:solidFill>
                  <a:schemeClr val="bg1">
                    <a:lumMod val="85000"/>
                  </a:schemeClr>
                </a:solidFill>
              </a:rPr>
              <a:t> Researchers</a:t>
            </a:r>
          </a:p>
          <a:p>
            <a:pPr>
              <a:lnSpc>
                <a:spcPct val="150000"/>
              </a:lnSpc>
              <a:buFont typeface="Wingdings" panose="05000000000000000000" pitchFamily="2" charset="2"/>
              <a:buChar char="ü"/>
            </a:pPr>
            <a:r>
              <a:rPr lang="de-DE" sz="2200" dirty="0" err="1">
                <a:solidFill>
                  <a:schemeClr val="bg1">
                    <a:lumMod val="85000"/>
                  </a:schemeClr>
                </a:solidFill>
              </a:rPr>
              <a:t>Funding</a:t>
            </a:r>
            <a:r>
              <a:rPr lang="de-DE" sz="2200" dirty="0">
                <a:solidFill>
                  <a:schemeClr val="bg1">
                    <a:lumMod val="85000"/>
                  </a:schemeClr>
                </a:solidFill>
              </a:rPr>
              <a:t> </a:t>
            </a:r>
            <a:r>
              <a:rPr lang="de-DE" sz="2200" dirty="0" err="1">
                <a:solidFill>
                  <a:schemeClr val="bg1">
                    <a:lumMod val="85000"/>
                  </a:schemeClr>
                </a:solidFill>
              </a:rPr>
              <a:t>Schemes</a:t>
            </a:r>
            <a:r>
              <a:rPr lang="de-DE" sz="2200" dirty="0">
                <a:solidFill>
                  <a:schemeClr val="bg1">
                    <a:lumMod val="85000"/>
                  </a:schemeClr>
                </a:solidFill>
              </a:rPr>
              <a:t>  // Deadlines // Who </a:t>
            </a:r>
            <a:r>
              <a:rPr lang="de-DE" sz="2200" dirty="0" err="1">
                <a:solidFill>
                  <a:schemeClr val="bg1">
                    <a:lumMod val="85000"/>
                  </a:schemeClr>
                </a:solidFill>
              </a:rPr>
              <a:t>is</a:t>
            </a:r>
            <a:r>
              <a:rPr lang="de-DE" sz="2200" dirty="0">
                <a:solidFill>
                  <a:schemeClr val="bg1">
                    <a:lumMod val="85000"/>
                  </a:schemeClr>
                </a:solidFill>
              </a:rPr>
              <a:t> </a:t>
            </a:r>
            <a:r>
              <a:rPr lang="de-DE" sz="2200" dirty="0" err="1">
                <a:solidFill>
                  <a:schemeClr val="bg1">
                    <a:lumMod val="85000"/>
                  </a:schemeClr>
                </a:solidFill>
              </a:rPr>
              <a:t>eligible</a:t>
            </a:r>
            <a:r>
              <a:rPr lang="de-DE" sz="2200" dirty="0">
                <a:solidFill>
                  <a:schemeClr val="bg1">
                    <a:lumMod val="85000"/>
                  </a:schemeClr>
                </a:solidFill>
              </a:rPr>
              <a:t> </a:t>
            </a:r>
            <a:r>
              <a:rPr lang="de-DE" sz="2200" dirty="0" err="1">
                <a:solidFill>
                  <a:schemeClr val="bg1">
                    <a:lumMod val="85000"/>
                  </a:schemeClr>
                </a:solidFill>
              </a:rPr>
              <a:t>for</a:t>
            </a:r>
            <a:r>
              <a:rPr lang="de-DE" sz="2200" dirty="0">
                <a:solidFill>
                  <a:schemeClr val="bg1">
                    <a:lumMod val="85000"/>
                  </a:schemeClr>
                </a:solidFill>
              </a:rPr>
              <a:t> </a:t>
            </a:r>
            <a:r>
              <a:rPr lang="de-DE" sz="2200" dirty="0" err="1">
                <a:solidFill>
                  <a:schemeClr val="bg1">
                    <a:lumMod val="85000"/>
                  </a:schemeClr>
                </a:solidFill>
              </a:rPr>
              <a:t>what</a:t>
            </a:r>
            <a:r>
              <a:rPr lang="de-DE" sz="2200" dirty="0">
                <a:solidFill>
                  <a:schemeClr val="bg1">
                    <a:lumMod val="85000"/>
                  </a:schemeClr>
                </a:solidFill>
              </a:rPr>
              <a:t>?</a:t>
            </a:r>
          </a:p>
          <a:p>
            <a:pPr>
              <a:lnSpc>
                <a:spcPct val="150000"/>
              </a:lnSpc>
              <a:buFont typeface="Wingdings" panose="05000000000000000000" pitchFamily="2" charset="2"/>
              <a:buChar char="ü"/>
            </a:pPr>
            <a:r>
              <a:rPr lang="de-DE" sz="2200" dirty="0" err="1">
                <a:solidFill>
                  <a:schemeClr val="bg1">
                    <a:lumMod val="85000"/>
                  </a:schemeClr>
                </a:solidFill>
              </a:rPr>
              <a:t>Application</a:t>
            </a:r>
            <a:r>
              <a:rPr lang="de-DE" sz="2200" dirty="0">
                <a:solidFill>
                  <a:schemeClr val="bg1">
                    <a:lumMod val="85000"/>
                  </a:schemeClr>
                </a:solidFill>
              </a:rPr>
              <a:t> </a:t>
            </a:r>
            <a:r>
              <a:rPr lang="de-DE" sz="2200" dirty="0" err="1">
                <a:solidFill>
                  <a:schemeClr val="bg1">
                    <a:lumMod val="85000"/>
                  </a:schemeClr>
                </a:solidFill>
              </a:rPr>
              <a:t>and</a:t>
            </a:r>
            <a:r>
              <a:rPr lang="de-DE" sz="2200" dirty="0">
                <a:solidFill>
                  <a:schemeClr val="bg1">
                    <a:lumMod val="85000"/>
                  </a:schemeClr>
                </a:solidFill>
              </a:rPr>
              <a:t> Evaluation </a:t>
            </a:r>
            <a:r>
              <a:rPr lang="de-DE" sz="2200" dirty="0" err="1">
                <a:solidFill>
                  <a:schemeClr val="bg1">
                    <a:lumMod val="85000"/>
                  </a:schemeClr>
                </a:solidFill>
              </a:rPr>
              <a:t>Process</a:t>
            </a:r>
            <a:endParaRPr lang="de-DE" sz="2200" dirty="0">
              <a:solidFill>
                <a:schemeClr val="bg1">
                  <a:lumMod val="85000"/>
                </a:schemeClr>
              </a:solidFill>
            </a:endParaRPr>
          </a:p>
          <a:p>
            <a:pPr>
              <a:lnSpc>
                <a:spcPct val="150000"/>
              </a:lnSpc>
              <a:buFont typeface="Wingdings" panose="05000000000000000000" pitchFamily="2" charset="2"/>
              <a:buChar char="ü"/>
            </a:pPr>
            <a:r>
              <a:rPr lang="de-DE" sz="2200" dirty="0">
                <a:solidFill>
                  <a:schemeClr val="bg1">
                    <a:lumMod val="85000"/>
                  </a:schemeClr>
                </a:solidFill>
              </a:rPr>
              <a:t>Budget </a:t>
            </a:r>
            <a:r>
              <a:rPr lang="de-DE" sz="2200" dirty="0" err="1">
                <a:solidFill>
                  <a:schemeClr val="bg1">
                    <a:lumMod val="85000"/>
                  </a:schemeClr>
                </a:solidFill>
              </a:rPr>
              <a:t>Calculation</a:t>
            </a:r>
            <a:r>
              <a:rPr lang="de-DE" sz="2200" dirty="0">
                <a:solidFill>
                  <a:schemeClr val="bg1">
                    <a:lumMod val="85000"/>
                  </a:schemeClr>
                </a:solidFill>
              </a:rPr>
              <a:t> &amp; Administrative </a:t>
            </a:r>
            <a:r>
              <a:rPr lang="de-DE" sz="2200" dirty="0" err="1">
                <a:solidFill>
                  <a:schemeClr val="bg1">
                    <a:lumMod val="85000"/>
                  </a:schemeClr>
                </a:solidFill>
              </a:rPr>
              <a:t>Issues</a:t>
            </a:r>
            <a:endParaRPr lang="de-DE" sz="2200" dirty="0">
              <a:solidFill>
                <a:schemeClr val="bg1">
                  <a:lumMod val="85000"/>
                </a:schemeClr>
              </a:solidFill>
            </a:endParaRPr>
          </a:p>
          <a:p>
            <a:pPr>
              <a:lnSpc>
                <a:spcPct val="150000"/>
              </a:lnSpc>
            </a:pPr>
            <a:r>
              <a:rPr lang="de-DE" sz="2200" dirty="0" err="1"/>
              <a:t>Proposal</a:t>
            </a:r>
            <a:r>
              <a:rPr lang="de-DE" sz="2200" dirty="0"/>
              <a:t> Writing</a:t>
            </a:r>
          </a:p>
          <a:p>
            <a:pPr>
              <a:lnSpc>
                <a:spcPct val="150000"/>
              </a:lnSpc>
            </a:pPr>
            <a:r>
              <a:rPr lang="de-DE" sz="2200" dirty="0" smtClean="0">
                <a:solidFill>
                  <a:schemeClr val="bg1">
                    <a:lumMod val="85000"/>
                  </a:schemeClr>
                </a:solidFill>
              </a:rPr>
              <a:t>Outlook: The Interview</a:t>
            </a:r>
          </a:p>
          <a:p>
            <a:endParaRPr lang="de-DE" dirty="0"/>
          </a:p>
          <a:p>
            <a:endParaRPr lang="de-DE" dirty="0"/>
          </a:p>
        </p:txBody>
      </p:sp>
    </p:spTree>
    <p:extLst>
      <p:ext uri="{BB962C8B-B14F-4D97-AF65-F5344CB8AC3E}">
        <p14:creationId xmlns:p14="http://schemas.microsoft.com/office/powerpoint/2010/main" val="83643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8313" y="1854518"/>
            <a:ext cx="1655762" cy="336550"/>
          </a:xfrm>
          <a:prstGeom prst="rect">
            <a:avLst/>
          </a:prstGeom>
          <a:noFill/>
          <a:ln>
            <a:noFill/>
          </a:ln>
          <a:effectLst/>
          <a:extLst>
            <a:ext uri="{909E8E84-426E-40DD-AFC4-6F175D3DCCD1}">
              <a14:hiddenFill xmlns:a14="http://schemas.microsoft.com/office/drawing/2010/main">
                <a:solidFill>
                  <a:srgbClr val="FFEB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eaLnBrk="1" hangingPunct="1"/>
            <a:r>
              <a:rPr lang="en-GB" sz="1600" b="1" dirty="0" smtClean="0">
                <a:solidFill>
                  <a:schemeClr val="tx1"/>
                </a:solidFill>
              </a:rPr>
              <a:t>Proposal</a:t>
            </a:r>
            <a:endParaRPr lang="en-GB" sz="1600" b="1" dirty="0">
              <a:solidFill>
                <a:schemeClr val="tx1"/>
              </a:solidFill>
            </a:endParaRPr>
          </a:p>
        </p:txBody>
      </p:sp>
      <p:grpSp>
        <p:nvGrpSpPr>
          <p:cNvPr id="5" name="Gruppieren 4"/>
          <p:cNvGrpSpPr/>
          <p:nvPr/>
        </p:nvGrpSpPr>
        <p:grpSpPr>
          <a:xfrm>
            <a:off x="2268538" y="2646680"/>
            <a:ext cx="1150937" cy="2292350"/>
            <a:chOff x="2268538" y="2997200"/>
            <a:chExt cx="1150937" cy="2292350"/>
          </a:xfrm>
        </p:grpSpPr>
        <p:sp>
          <p:nvSpPr>
            <p:cNvPr id="6" name="Text Box 8"/>
            <p:cNvSpPr txBox="1">
              <a:spLocks noChangeArrowheads="1"/>
            </p:cNvSpPr>
            <p:nvPr/>
          </p:nvSpPr>
          <p:spPr bwMode="auto">
            <a:xfrm>
              <a:off x="2339975" y="2997200"/>
              <a:ext cx="906463" cy="22923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EB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lgn="ctr" eaLnBrk="1" hangingPunct="1"/>
              <a:r>
                <a:rPr lang="en-GB" sz="1200" b="1" dirty="0">
                  <a:solidFill>
                    <a:srgbClr val="0778A5"/>
                  </a:solidFill>
                </a:rPr>
                <a:t>Eligibility Check</a:t>
              </a: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a:p>
              <a:pPr algn="ctr" eaLnBrk="1" hangingPunct="1"/>
              <a:endParaRPr lang="en-GB" sz="1200" dirty="0">
                <a:solidFill>
                  <a:schemeClr val="tx1"/>
                </a:solidFill>
              </a:endParaRPr>
            </a:p>
          </p:txBody>
        </p:sp>
        <p:sp>
          <p:nvSpPr>
            <p:cNvPr id="7" name="AutoShape 9"/>
            <p:cNvSpPr>
              <a:spLocks noChangeArrowheads="1"/>
            </p:cNvSpPr>
            <p:nvPr/>
          </p:nvSpPr>
          <p:spPr bwMode="auto">
            <a:xfrm>
              <a:off x="2268538" y="3789363"/>
              <a:ext cx="1150937" cy="457200"/>
            </a:xfrm>
            <a:prstGeom prst="rightArrow">
              <a:avLst>
                <a:gd name="adj1" fmla="val 50000"/>
                <a:gd name="adj2" fmla="val 62934"/>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8" name="AutoShape 10"/>
          <p:cNvSpPr>
            <a:spLocks noChangeArrowheads="1"/>
          </p:cNvSpPr>
          <p:nvPr/>
        </p:nvSpPr>
        <p:spPr bwMode="auto">
          <a:xfrm>
            <a:off x="6011864" y="3438843"/>
            <a:ext cx="647699" cy="457200"/>
          </a:xfrm>
          <a:prstGeom prst="rightArrow">
            <a:avLst>
              <a:gd name="adj1" fmla="val 50000"/>
              <a:gd name="adj2" fmla="val 37240"/>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 name="Rectangle 11"/>
          <p:cNvSpPr>
            <a:spLocks noChangeArrowheads="1"/>
          </p:cNvSpPr>
          <p:nvPr/>
        </p:nvSpPr>
        <p:spPr bwMode="auto">
          <a:xfrm>
            <a:off x="468313" y="2141855"/>
            <a:ext cx="1727200" cy="396081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 name="Text Box 12"/>
          <p:cNvSpPr txBox="1">
            <a:spLocks noChangeArrowheads="1"/>
          </p:cNvSpPr>
          <p:nvPr/>
        </p:nvSpPr>
        <p:spPr bwMode="auto">
          <a:xfrm>
            <a:off x="684213" y="2502218"/>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en-US"/>
          </a:p>
        </p:txBody>
      </p:sp>
      <p:sp>
        <p:nvSpPr>
          <p:cNvPr id="11" name="Text Box 13"/>
          <p:cNvSpPr txBox="1">
            <a:spLocks noChangeArrowheads="1"/>
          </p:cNvSpPr>
          <p:nvPr/>
        </p:nvSpPr>
        <p:spPr bwMode="auto">
          <a:xfrm>
            <a:off x="539750" y="2214880"/>
            <a:ext cx="1584325" cy="1069975"/>
          </a:xfrm>
          <a:prstGeom prst="rect">
            <a:avLst/>
          </a:prstGeom>
          <a:solidFill>
            <a:srgbClr val="0778A5">
              <a:alpha val="19000"/>
            </a:srgbClr>
          </a:solidFill>
          <a:ln w="0" algn="ctr">
            <a:solidFill>
              <a:srgbClr val="0778A5"/>
            </a:solidFill>
            <a:miter lim="800000"/>
            <a:headEnd/>
            <a:tailEnd/>
          </a:ln>
          <a:effectLs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r>
              <a:rPr lang="de-DE" sz="1600" b="1" dirty="0">
                <a:solidFill>
                  <a:schemeClr val="tx1"/>
                </a:solidFill>
              </a:rPr>
              <a:t>Part A </a:t>
            </a:r>
          </a:p>
          <a:p>
            <a:pPr>
              <a:spcBef>
                <a:spcPct val="50000"/>
              </a:spcBef>
            </a:pPr>
            <a:r>
              <a:rPr lang="de-DE" sz="1600" b="1" dirty="0">
                <a:solidFill>
                  <a:schemeClr val="tx1"/>
                </a:solidFill>
              </a:rPr>
              <a:t>Online Forms </a:t>
            </a:r>
          </a:p>
          <a:p>
            <a:pPr>
              <a:spcBef>
                <a:spcPct val="50000"/>
              </a:spcBef>
            </a:pPr>
            <a:r>
              <a:rPr lang="de-DE" sz="1600" b="1" dirty="0">
                <a:solidFill>
                  <a:schemeClr val="tx1"/>
                </a:solidFill>
              </a:rPr>
              <a:t>Annexes</a:t>
            </a:r>
          </a:p>
        </p:txBody>
      </p:sp>
      <p:sp>
        <p:nvSpPr>
          <p:cNvPr id="12" name="Text Box 14"/>
          <p:cNvSpPr txBox="1">
            <a:spLocks noChangeArrowheads="1"/>
          </p:cNvSpPr>
          <p:nvPr/>
        </p:nvSpPr>
        <p:spPr bwMode="auto">
          <a:xfrm>
            <a:off x="539750" y="3365818"/>
            <a:ext cx="1584325" cy="1069975"/>
          </a:xfrm>
          <a:prstGeom prst="rect">
            <a:avLst/>
          </a:prstGeom>
          <a:solidFill>
            <a:srgbClr val="0778A5">
              <a:alpha val="65000"/>
            </a:srgbClr>
          </a:solidFill>
          <a:ln w="0" algn="ctr">
            <a:solidFill>
              <a:srgbClr val="0778A5"/>
            </a:solidFill>
            <a:miter lim="800000"/>
            <a:headEnd/>
            <a:tailEnd/>
          </a:ln>
          <a:effectLs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de-DE" sz="1600" b="1" dirty="0">
              <a:solidFill>
                <a:schemeClr val="tx1"/>
              </a:solidFill>
            </a:endParaRPr>
          </a:p>
          <a:p>
            <a:pPr>
              <a:spcBef>
                <a:spcPct val="50000"/>
              </a:spcBef>
            </a:pPr>
            <a:r>
              <a:rPr lang="de-DE" sz="1600" b="1" dirty="0">
                <a:solidFill>
                  <a:schemeClr val="bg1"/>
                </a:solidFill>
              </a:rPr>
              <a:t>Part B1 (9 p.)</a:t>
            </a:r>
          </a:p>
          <a:p>
            <a:pPr>
              <a:spcBef>
                <a:spcPct val="50000"/>
              </a:spcBef>
            </a:pPr>
            <a:endParaRPr lang="de-DE" sz="1600" b="1" dirty="0">
              <a:solidFill>
                <a:schemeClr val="tx1"/>
              </a:solidFill>
            </a:endParaRPr>
          </a:p>
        </p:txBody>
      </p:sp>
      <p:sp>
        <p:nvSpPr>
          <p:cNvPr id="13" name="Text Box 15"/>
          <p:cNvSpPr txBox="1">
            <a:spLocks noChangeArrowheads="1"/>
          </p:cNvSpPr>
          <p:nvPr/>
        </p:nvSpPr>
        <p:spPr bwMode="auto">
          <a:xfrm>
            <a:off x="539750" y="4373880"/>
            <a:ext cx="1584325" cy="1646605"/>
          </a:xfrm>
          <a:prstGeom prst="rect">
            <a:avLst/>
          </a:prstGeom>
          <a:solidFill>
            <a:srgbClr val="0778A5"/>
          </a:solidFill>
          <a:ln w="0" algn="ctr">
            <a:solidFill>
              <a:srgbClr val="0778A5"/>
            </a:solidFill>
            <a:miter lim="800000"/>
            <a:headEnd/>
            <a:tailEnd/>
          </a:ln>
          <a:effectLs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de-DE" b="1" dirty="0">
              <a:solidFill>
                <a:schemeClr val="tx1"/>
              </a:solidFill>
            </a:endParaRPr>
          </a:p>
          <a:p>
            <a:pPr>
              <a:spcBef>
                <a:spcPct val="50000"/>
              </a:spcBef>
            </a:pPr>
            <a:endParaRPr lang="de-DE" b="1" dirty="0">
              <a:solidFill>
                <a:schemeClr val="tx1"/>
              </a:solidFill>
            </a:endParaRPr>
          </a:p>
          <a:p>
            <a:pPr>
              <a:spcBef>
                <a:spcPct val="50000"/>
              </a:spcBef>
            </a:pPr>
            <a:r>
              <a:rPr lang="de-DE" sz="1600" b="1" dirty="0">
                <a:solidFill>
                  <a:schemeClr val="bg1"/>
                </a:solidFill>
              </a:rPr>
              <a:t>Part B2 (15 p.)</a:t>
            </a:r>
          </a:p>
          <a:p>
            <a:pPr>
              <a:spcBef>
                <a:spcPct val="50000"/>
              </a:spcBef>
            </a:pPr>
            <a:endParaRPr lang="de-DE" b="1" dirty="0">
              <a:solidFill>
                <a:schemeClr val="tx1"/>
              </a:solidFill>
            </a:endParaRPr>
          </a:p>
          <a:p>
            <a:pPr>
              <a:spcBef>
                <a:spcPct val="50000"/>
              </a:spcBef>
            </a:pPr>
            <a:endParaRPr lang="de-DE" b="1" dirty="0">
              <a:solidFill>
                <a:schemeClr val="tx1"/>
              </a:solidFill>
            </a:endParaRPr>
          </a:p>
        </p:txBody>
      </p:sp>
      <p:grpSp>
        <p:nvGrpSpPr>
          <p:cNvPr id="14" name="Gruppieren 13"/>
          <p:cNvGrpSpPr/>
          <p:nvPr/>
        </p:nvGrpSpPr>
        <p:grpSpPr>
          <a:xfrm>
            <a:off x="3419475" y="1925955"/>
            <a:ext cx="2592388" cy="4248150"/>
            <a:chOff x="3419475" y="2276475"/>
            <a:chExt cx="2592388" cy="4248150"/>
          </a:xfrm>
          <a:effectLst/>
        </p:grpSpPr>
        <p:sp>
          <p:nvSpPr>
            <p:cNvPr id="15" name="Rectangle 5"/>
            <p:cNvSpPr>
              <a:spLocks noChangeArrowheads="1"/>
            </p:cNvSpPr>
            <p:nvPr/>
          </p:nvSpPr>
          <p:spPr bwMode="auto">
            <a:xfrm>
              <a:off x="3492500" y="2276475"/>
              <a:ext cx="2519363" cy="4248150"/>
            </a:xfrm>
            <a:prstGeom prst="rect">
              <a:avLst/>
            </a:prstGeom>
            <a:solidFill>
              <a:srgbClr val="9E8E86">
                <a:alpha val="5803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6" name="Gruppieren 15"/>
            <p:cNvGrpSpPr/>
            <p:nvPr/>
          </p:nvGrpSpPr>
          <p:grpSpPr>
            <a:xfrm>
              <a:off x="3419475" y="2349500"/>
              <a:ext cx="2592388" cy="4042925"/>
              <a:chOff x="3419475" y="2349500"/>
              <a:chExt cx="2592388" cy="4042925"/>
            </a:xfrm>
          </p:grpSpPr>
          <p:sp>
            <p:nvSpPr>
              <p:cNvPr id="17" name="Text Box 6"/>
              <p:cNvSpPr txBox="1">
                <a:spLocks noChangeArrowheads="1"/>
              </p:cNvSpPr>
              <p:nvPr/>
            </p:nvSpPr>
            <p:spPr bwMode="auto">
              <a:xfrm>
                <a:off x="3419475" y="2349500"/>
                <a:ext cx="2592388" cy="336550"/>
              </a:xfrm>
              <a:prstGeom prst="rect">
                <a:avLst/>
              </a:prstGeom>
              <a:noFill/>
              <a:ln>
                <a:noFill/>
              </a:ln>
              <a:effectLst/>
              <a:extLst>
                <a:ext uri="{909E8E84-426E-40DD-AFC4-6F175D3DCCD1}">
                  <a14:hiddenFill xmlns:a14="http://schemas.microsoft.com/office/drawing/2010/main">
                    <a:solidFill>
                      <a:srgbClr val="FFEB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lgn="ctr" eaLnBrk="1" hangingPunct="1"/>
                <a:r>
                  <a:rPr lang="en-GB" sz="1600" b="1" dirty="0">
                    <a:solidFill>
                      <a:schemeClr val="tx1"/>
                    </a:solidFill>
                  </a:rPr>
                  <a:t>Step 1 Evaluation</a:t>
                </a:r>
              </a:p>
            </p:txBody>
          </p:sp>
          <p:sp>
            <p:nvSpPr>
              <p:cNvPr id="18" name="Text Box 16"/>
              <p:cNvSpPr txBox="1">
                <a:spLocks noChangeArrowheads="1"/>
              </p:cNvSpPr>
              <p:nvPr/>
            </p:nvSpPr>
            <p:spPr bwMode="auto">
              <a:xfrm>
                <a:off x="3708400" y="2914550"/>
                <a:ext cx="2159000" cy="3477875"/>
              </a:xfrm>
              <a:prstGeom prst="rect">
                <a:avLst/>
              </a:prstGeom>
              <a:solidFill>
                <a:srgbClr val="0778A5">
                  <a:alpha val="65000"/>
                </a:srgbClr>
              </a:solidFill>
              <a:ln w="0" algn="ctr">
                <a:solidFill>
                  <a:srgbClr val="0778A5"/>
                </a:solidFill>
                <a:miter lim="800000"/>
                <a:headEnd/>
                <a:tailEnd/>
              </a:ln>
              <a:effectLst/>
              <a:extLst/>
            </p:spPr>
            <p:txBody>
              <a:bodyPr>
                <a:spAutoFit/>
              </a:bodyPr>
              <a:lstStyle>
                <a:lvl1pPr marL="342900" indent="-342900">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de-DE" sz="400" b="1" dirty="0">
                  <a:solidFill>
                    <a:schemeClr val="tx1"/>
                  </a:solidFill>
                </a:endParaRPr>
              </a:p>
              <a:p>
                <a:r>
                  <a:rPr lang="de-DE" sz="1600" b="1" dirty="0">
                    <a:solidFill>
                      <a:schemeClr val="bg1"/>
                    </a:solidFill>
                  </a:rPr>
                  <a:t>Part B1</a:t>
                </a:r>
              </a:p>
              <a:p>
                <a:endParaRPr lang="en-GB" sz="1600" b="1" dirty="0">
                  <a:solidFill>
                    <a:schemeClr val="bg1"/>
                  </a:solidFill>
                </a:endParaRPr>
              </a:p>
              <a:p>
                <a:pPr>
                  <a:lnSpc>
                    <a:spcPct val="130000"/>
                  </a:lnSpc>
                  <a:spcBef>
                    <a:spcPct val="60000"/>
                  </a:spcBef>
                </a:pPr>
                <a:r>
                  <a:rPr lang="en-GB" sz="1600" b="1" dirty="0">
                    <a:solidFill>
                      <a:schemeClr val="bg1"/>
                    </a:solidFill>
                  </a:rPr>
                  <a:t>0)  Abstract</a:t>
                </a:r>
              </a:p>
              <a:p>
                <a:pPr>
                  <a:lnSpc>
                    <a:spcPct val="130000"/>
                  </a:lnSpc>
                  <a:spcBef>
                    <a:spcPct val="60000"/>
                  </a:spcBef>
                  <a:buFontTx/>
                  <a:buAutoNum type="alphaLcParenR"/>
                </a:pPr>
                <a:r>
                  <a:rPr lang="en-GB" sz="1600" b="1" dirty="0">
                    <a:solidFill>
                      <a:schemeClr val="bg1"/>
                    </a:solidFill>
                  </a:rPr>
                  <a:t>Extended synopsis of the project (5 p.)</a:t>
                </a:r>
              </a:p>
              <a:p>
                <a:pPr>
                  <a:lnSpc>
                    <a:spcPct val="130000"/>
                  </a:lnSpc>
                  <a:spcBef>
                    <a:spcPct val="60000"/>
                  </a:spcBef>
                  <a:buFontTx/>
                  <a:buAutoNum type="alphaLcParenR"/>
                </a:pPr>
                <a:r>
                  <a:rPr lang="en-GB" sz="1600" b="1" dirty="0">
                    <a:solidFill>
                      <a:schemeClr val="bg1"/>
                    </a:solidFill>
                  </a:rPr>
                  <a:t>CV (2 p.)</a:t>
                </a:r>
              </a:p>
              <a:p>
                <a:pPr>
                  <a:lnSpc>
                    <a:spcPct val="130000"/>
                  </a:lnSpc>
                  <a:spcBef>
                    <a:spcPct val="60000"/>
                  </a:spcBef>
                  <a:buFontTx/>
                  <a:buAutoNum type="alphaLcParenR"/>
                </a:pPr>
                <a:r>
                  <a:rPr lang="en-GB" sz="1600" b="1" dirty="0">
                    <a:solidFill>
                      <a:schemeClr val="bg1"/>
                    </a:solidFill>
                  </a:rPr>
                  <a:t>Track Record </a:t>
                </a:r>
                <a:br>
                  <a:rPr lang="en-GB" sz="1600" b="1" dirty="0">
                    <a:solidFill>
                      <a:schemeClr val="bg1"/>
                    </a:solidFill>
                  </a:rPr>
                </a:br>
                <a:r>
                  <a:rPr lang="en-GB" sz="1600" b="1" dirty="0" smtClean="0">
                    <a:solidFill>
                      <a:schemeClr val="bg1"/>
                    </a:solidFill>
                  </a:rPr>
                  <a:t>(</a:t>
                </a:r>
                <a:r>
                  <a:rPr lang="en-GB" sz="1600" b="1" dirty="0">
                    <a:solidFill>
                      <a:schemeClr val="bg1"/>
                    </a:solidFill>
                  </a:rPr>
                  <a:t>2 p.)</a:t>
                </a:r>
                <a:endParaRPr lang="de-DE" sz="1600" b="1" dirty="0">
                  <a:solidFill>
                    <a:schemeClr val="bg1"/>
                  </a:solidFill>
                </a:endParaRPr>
              </a:p>
            </p:txBody>
          </p:sp>
        </p:grpSp>
      </p:grpSp>
      <p:grpSp>
        <p:nvGrpSpPr>
          <p:cNvPr id="20" name="Gruppieren 19"/>
          <p:cNvGrpSpPr/>
          <p:nvPr/>
        </p:nvGrpSpPr>
        <p:grpSpPr>
          <a:xfrm>
            <a:off x="6659563" y="1925955"/>
            <a:ext cx="2233612" cy="4248150"/>
            <a:chOff x="6659563" y="2276475"/>
            <a:chExt cx="2233612" cy="4248150"/>
          </a:xfrm>
        </p:grpSpPr>
        <p:sp>
          <p:nvSpPr>
            <p:cNvPr id="21" name="Rectangle 3"/>
            <p:cNvSpPr>
              <a:spLocks noChangeArrowheads="1"/>
            </p:cNvSpPr>
            <p:nvPr/>
          </p:nvSpPr>
          <p:spPr bwMode="auto">
            <a:xfrm>
              <a:off x="6659563" y="2276475"/>
              <a:ext cx="2233612" cy="4248150"/>
            </a:xfrm>
            <a:prstGeom prst="rect">
              <a:avLst/>
            </a:prstGeom>
            <a:solidFill>
              <a:srgbClr val="9E8E86">
                <a:alpha val="58038"/>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22" name="Gruppieren 21"/>
            <p:cNvGrpSpPr/>
            <p:nvPr/>
          </p:nvGrpSpPr>
          <p:grpSpPr>
            <a:xfrm>
              <a:off x="6659563" y="2349500"/>
              <a:ext cx="2089150" cy="2933036"/>
              <a:chOff x="6659563" y="2349500"/>
              <a:chExt cx="2089150" cy="2933036"/>
            </a:xfrm>
          </p:grpSpPr>
          <p:sp>
            <p:nvSpPr>
              <p:cNvPr id="23" name="Text Box 4"/>
              <p:cNvSpPr txBox="1">
                <a:spLocks noChangeArrowheads="1"/>
              </p:cNvSpPr>
              <p:nvPr/>
            </p:nvSpPr>
            <p:spPr bwMode="auto">
              <a:xfrm>
                <a:off x="6659563" y="2349500"/>
                <a:ext cx="2089150" cy="336550"/>
              </a:xfrm>
              <a:prstGeom prst="rect">
                <a:avLst/>
              </a:prstGeom>
              <a:noFill/>
              <a:ln>
                <a:noFill/>
              </a:ln>
              <a:effectLst/>
              <a:extLst>
                <a:ext uri="{909E8E84-426E-40DD-AFC4-6F175D3DCCD1}">
                  <a14:hiddenFill xmlns:a14="http://schemas.microsoft.com/office/drawing/2010/main">
                    <a:solidFill>
                      <a:srgbClr val="FFEB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lgn="ctr" eaLnBrk="1" hangingPunct="1"/>
                <a:r>
                  <a:rPr lang="en-GB" sz="1600" b="1">
                    <a:solidFill>
                      <a:schemeClr val="tx1"/>
                    </a:solidFill>
                  </a:rPr>
                  <a:t>Step 2 Evaluation</a:t>
                </a:r>
              </a:p>
            </p:txBody>
          </p:sp>
          <p:sp>
            <p:nvSpPr>
              <p:cNvPr id="24" name="Text Box 17"/>
              <p:cNvSpPr txBox="1">
                <a:spLocks noChangeArrowheads="1"/>
              </p:cNvSpPr>
              <p:nvPr/>
            </p:nvSpPr>
            <p:spPr bwMode="auto">
              <a:xfrm>
                <a:off x="6948488" y="3059013"/>
                <a:ext cx="1728787" cy="707886"/>
              </a:xfrm>
              <a:prstGeom prst="rect">
                <a:avLst/>
              </a:prstGeom>
              <a:solidFill>
                <a:srgbClr val="0778A5">
                  <a:alpha val="65000"/>
                </a:srgbClr>
              </a:solidFill>
              <a:ln w="0" algn="ctr">
                <a:solidFill>
                  <a:srgbClr val="0778A5"/>
                </a:solidFill>
                <a:miter lim="800000"/>
                <a:headEnd/>
                <a:tailEnd/>
              </a:ln>
              <a:effectLs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endParaRPr lang="de-DE" sz="400" b="1" dirty="0">
                  <a:solidFill>
                    <a:schemeClr val="tx1"/>
                  </a:solidFill>
                </a:endParaRPr>
              </a:p>
              <a:p>
                <a:pPr>
                  <a:spcBef>
                    <a:spcPct val="50000"/>
                  </a:spcBef>
                </a:pPr>
                <a:r>
                  <a:rPr lang="de-DE" b="1" dirty="0">
                    <a:solidFill>
                      <a:schemeClr val="bg1"/>
                    </a:solidFill>
                  </a:rPr>
                  <a:t>Part B1</a:t>
                </a:r>
              </a:p>
              <a:p>
                <a:pPr>
                  <a:spcBef>
                    <a:spcPct val="50000"/>
                  </a:spcBef>
                </a:pPr>
                <a:endParaRPr lang="de-DE" sz="1000" b="1" dirty="0">
                  <a:solidFill>
                    <a:schemeClr val="tx1"/>
                  </a:solidFill>
                </a:endParaRPr>
              </a:p>
            </p:txBody>
          </p:sp>
          <p:sp>
            <p:nvSpPr>
              <p:cNvPr id="25" name="Text Box 18"/>
              <p:cNvSpPr txBox="1">
                <a:spLocks noChangeArrowheads="1"/>
              </p:cNvSpPr>
              <p:nvPr/>
            </p:nvSpPr>
            <p:spPr bwMode="auto">
              <a:xfrm>
                <a:off x="6948488" y="4005263"/>
                <a:ext cx="1728787" cy="1277273"/>
              </a:xfrm>
              <a:prstGeom prst="rect">
                <a:avLst/>
              </a:prstGeom>
              <a:solidFill>
                <a:srgbClr val="0778A5"/>
              </a:solidFill>
              <a:ln w="0" algn="ctr">
                <a:solidFill>
                  <a:srgbClr val="0778A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rgbClr val="000099"/>
                    </a:solidFill>
                    <a:latin typeface="Arial" charset="0"/>
                    <a:ea typeface="ヒラギノ角ゴ Pro W3" pitchFamily="123" charset="-128"/>
                  </a:defRPr>
                </a:lvl1pPr>
                <a:lvl2pPr marL="742950" indent="-285750">
                  <a:defRPr sz="1400">
                    <a:solidFill>
                      <a:srgbClr val="000099"/>
                    </a:solidFill>
                    <a:latin typeface="Arial" charset="0"/>
                    <a:ea typeface="ヒラギノ角ゴ Pro W3" pitchFamily="123" charset="-128"/>
                  </a:defRPr>
                </a:lvl2pPr>
                <a:lvl3pPr marL="1143000" indent="-228600">
                  <a:defRPr sz="1400">
                    <a:solidFill>
                      <a:srgbClr val="000099"/>
                    </a:solidFill>
                    <a:latin typeface="Arial" charset="0"/>
                    <a:ea typeface="ヒラギノ角ゴ Pro W3" pitchFamily="123" charset="-128"/>
                  </a:defRPr>
                </a:lvl3pPr>
                <a:lvl4pPr marL="1600200" indent="-228600">
                  <a:defRPr sz="1400">
                    <a:solidFill>
                      <a:srgbClr val="000099"/>
                    </a:solidFill>
                    <a:latin typeface="Arial" charset="0"/>
                    <a:ea typeface="ヒラギノ角ゴ Pro W3" pitchFamily="123" charset="-128"/>
                  </a:defRPr>
                </a:lvl4pPr>
                <a:lvl5pPr marL="2057400" indent="-228600">
                  <a:defRPr sz="1400">
                    <a:solidFill>
                      <a:srgbClr val="000099"/>
                    </a:solidFill>
                    <a:latin typeface="Arial" charset="0"/>
                    <a:ea typeface="ヒラギノ角ゴ Pro W3" pitchFamily="123" charset="-128"/>
                  </a:defRPr>
                </a:lvl5pPr>
                <a:lvl6pPr marL="2514600" indent="-228600" eaLnBrk="0" fontAlgn="base" hangingPunct="0">
                  <a:spcBef>
                    <a:spcPct val="0"/>
                  </a:spcBef>
                  <a:spcAft>
                    <a:spcPct val="0"/>
                  </a:spcAft>
                  <a:defRPr sz="1400">
                    <a:solidFill>
                      <a:srgbClr val="000099"/>
                    </a:solidFill>
                    <a:latin typeface="Arial" charset="0"/>
                    <a:ea typeface="ヒラギノ角ゴ Pro W3" pitchFamily="123" charset="-128"/>
                  </a:defRPr>
                </a:lvl6pPr>
                <a:lvl7pPr marL="2971800" indent="-228600" eaLnBrk="0" fontAlgn="base" hangingPunct="0">
                  <a:spcBef>
                    <a:spcPct val="0"/>
                  </a:spcBef>
                  <a:spcAft>
                    <a:spcPct val="0"/>
                  </a:spcAft>
                  <a:defRPr sz="1400">
                    <a:solidFill>
                      <a:srgbClr val="000099"/>
                    </a:solidFill>
                    <a:latin typeface="Arial" charset="0"/>
                    <a:ea typeface="ヒラギノ角ゴ Pro W3" pitchFamily="123" charset="-128"/>
                  </a:defRPr>
                </a:lvl7pPr>
                <a:lvl8pPr marL="3429000" indent="-228600" eaLnBrk="0" fontAlgn="base" hangingPunct="0">
                  <a:spcBef>
                    <a:spcPct val="0"/>
                  </a:spcBef>
                  <a:spcAft>
                    <a:spcPct val="0"/>
                  </a:spcAft>
                  <a:defRPr sz="1400">
                    <a:solidFill>
                      <a:srgbClr val="000099"/>
                    </a:solidFill>
                    <a:latin typeface="Arial" charset="0"/>
                    <a:ea typeface="ヒラギノ角ゴ Pro W3" pitchFamily="123" charset="-128"/>
                  </a:defRPr>
                </a:lvl8pPr>
                <a:lvl9pPr marL="3886200" indent="-228600" eaLnBrk="0" fontAlgn="base" hangingPunct="0">
                  <a:spcBef>
                    <a:spcPct val="0"/>
                  </a:spcBef>
                  <a:spcAft>
                    <a:spcPct val="0"/>
                  </a:spcAft>
                  <a:defRPr sz="1400">
                    <a:solidFill>
                      <a:srgbClr val="000099"/>
                    </a:solidFill>
                    <a:latin typeface="Arial" charset="0"/>
                    <a:ea typeface="ヒラギノ角ゴ Pro W3" pitchFamily="123" charset="-128"/>
                  </a:defRPr>
                </a:lvl9pPr>
              </a:lstStyle>
              <a:p>
                <a:pPr>
                  <a:spcBef>
                    <a:spcPct val="50000"/>
                  </a:spcBef>
                </a:pPr>
                <a:r>
                  <a:rPr lang="de-DE" b="1" dirty="0">
                    <a:solidFill>
                      <a:schemeClr val="bg1"/>
                    </a:solidFill>
                  </a:rPr>
                  <a:t>Part B2: </a:t>
                </a:r>
              </a:p>
              <a:p>
                <a:pPr>
                  <a:spcBef>
                    <a:spcPct val="50000"/>
                  </a:spcBef>
                </a:pPr>
                <a:r>
                  <a:rPr lang="en-US" b="1" dirty="0">
                    <a:solidFill>
                      <a:schemeClr val="bg1"/>
                    </a:solidFill>
                  </a:rPr>
                  <a:t>Extended Scientific Proposal (incl. Resources): 15 </a:t>
                </a:r>
                <a:r>
                  <a:rPr lang="en-US" b="1" dirty="0" smtClean="0">
                    <a:solidFill>
                      <a:schemeClr val="bg1"/>
                    </a:solidFill>
                  </a:rPr>
                  <a:t>p</a:t>
                </a:r>
                <a:endParaRPr lang="en-US" b="1" dirty="0">
                  <a:solidFill>
                    <a:schemeClr val="bg1"/>
                  </a:solidFill>
                </a:endParaRPr>
              </a:p>
            </p:txBody>
          </p:sp>
        </p:grpSp>
      </p:grpSp>
      <p:sp>
        <p:nvSpPr>
          <p:cNvPr id="26" name="Text Box 12"/>
          <p:cNvSpPr txBox="1">
            <a:spLocks noChangeArrowheads="1"/>
          </p:cNvSpPr>
          <p:nvPr/>
        </p:nvSpPr>
        <p:spPr bwMode="auto">
          <a:xfrm>
            <a:off x="6948488" y="5635257"/>
            <a:ext cx="1728787" cy="307777"/>
          </a:xfrm>
          <a:prstGeom prst="rect">
            <a:avLst/>
          </a:prstGeom>
          <a:solidFill>
            <a:schemeClr val="accent2"/>
          </a:solidFill>
          <a:ln>
            <a:noFill/>
          </a:ln>
          <a:effectLs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spcBef>
                <a:spcPct val="50000"/>
              </a:spcBef>
            </a:pPr>
            <a:r>
              <a:rPr lang="de-DE" sz="1400" b="1" dirty="0" smtClean="0"/>
              <a:t>Interviews</a:t>
            </a:r>
            <a:endParaRPr lang="de-DE" sz="1400" b="1" dirty="0"/>
          </a:p>
        </p:txBody>
      </p:sp>
      <p:sp>
        <p:nvSpPr>
          <p:cNvPr id="27" name="Text Box 12"/>
          <p:cNvSpPr txBox="1">
            <a:spLocks noChangeArrowheads="1"/>
          </p:cNvSpPr>
          <p:nvPr/>
        </p:nvSpPr>
        <p:spPr bwMode="auto">
          <a:xfrm>
            <a:off x="6948488" y="5143916"/>
            <a:ext cx="1728787" cy="307777"/>
          </a:xfrm>
          <a:prstGeom prst="rect">
            <a:avLst/>
          </a:prstGeom>
          <a:solidFill>
            <a:schemeClr val="accent5">
              <a:lumMod val="50000"/>
            </a:schemeClr>
          </a:solidFill>
          <a:ln>
            <a:noFill/>
          </a:ln>
          <a:effectLs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ctr" eaLnBrk="1" hangingPunct="1">
              <a:spcBef>
                <a:spcPct val="50000"/>
              </a:spcBef>
            </a:pPr>
            <a:r>
              <a:rPr lang="de-DE" sz="1400" b="1" dirty="0" err="1" smtClean="0">
                <a:solidFill>
                  <a:schemeClr val="bg1"/>
                </a:solidFill>
              </a:rPr>
              <a:t>External</a:t>
            </a:r>
            <a:r>
              <a:rPr lang="de-DE" sz="1400" b="1" dirty="0" smtClean="0">
                <a:solidFill>
                  <a:schemeClr val="bg1"/>
                </a:solidFill>
              </a:rPr>
              <a:t> Reviews</a:t>
            </a:r>
            <a:endParaRPr lang="de-DE" sz="1400" b="1" dirty="0">
              <a:solidFill>
                <a:schemeClr val="bg1"/>
              </a:solidFill>
            </a:endParaRPr>
          </a:p>
        </p:txBody>
      </p:sp>
      <p:sp>
        <p:nvSpPr>
          <p:cNvPr id="28" name="Textplatzhalter 1"/>
          <p:cNvSpPr>
            <a:spLocks noGrp="1"/>
          </p:cNvSpPr>
          <p:nvPr>
            <p:ph type="title"/>
          </p:nvPr>
        </p:nvSpPr>
        <p:spPr/>
        <p:txBody>
          <a:bodyPr>
            <a:normAutofit/>
          </a:bodyPr>
          <a:lstStyle/>
          <a:p>
            <a:pPr marL="0" indent="0">
              <a:buNone/>
            </a:pPr>
            <a:r>
              <a:rPr lang="de-DE" dirty="0" smtClean="0">
                <a:latin typeface="Arial" panose="020B0604020202020204" pitchFamily="34" charset="0"/>
                <a:cs typeface="Arial" panose="020B0604020202020204" pitchFamily="34" charset="0"/>
              </a:rPr>
              <a:t>Evaluation </a:t>
            </a:r>
            <a:r>
              <a:rPr lang="de-DE" dirty="0" err="1" smtClean="0">
                <a:latin typeface="Arial" panose="020B0604020202020204" pitchFamily="34" charset="0"/>
                <a:cs typeface="Arial" panose="020B0604020202020204" pitchFamily="34" charset="0"/>
              </a:rPr>
              <a:t>Process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992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ogo_E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852738"/>
            <a:ext cx="446563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4"/>
          <p:cNvSpPr txBox="1">
            <a:spLocks noChangeArrowheads="1"/>
          </p:cNvSpPr>
          <p:nvPr/>
        </p:nvSpPr>
        <p:spPr bwMode="auto">
          <a:xfrm>
            <a:off x="414132" y="2651250"/>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chemeClr val="tx1"/>
                </a:solidFill>
                <a:miter lim="800000"/>
                <a:headEnd/>
                <a:tailEnd/>
              </a14:hiddenLine>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r>
              <a:rPr lang="de-DE" sz="2400" dirty="0"/>
              <a:t>All </a:t>
            </a:r>
            <a:r>
              <a:rPr lang="de-DE" sz="2400" dirty="0" err="1"/>
              <a:t>research</a:t>
            </a:r>
            <a:r>
              <a:rPr lang="de-DE" sz="2400" dirty="0"/>
              <a:t> </a:t>
            </a:r>
            <a:r>
              <a:rPr lang="de-DE" sz="2400" dirty="0" err="1"/>
              <a:t>fields</a:t>
            </a:r>
            <a:endParaRPr lang="de-DE" sz="2400" dirty="0"/>
          </a:p>
        </p:txBody>
      </p:sp>
      <p:sp>
        <p:nvSpPr>
          <p:cNvPr id="11268" name="Text Box 4"/>
          <p:cNvSpPr txBox="1">
            <a:spLocks noChangeArrowheads="1"/>
          </p:cNvSpPr>
          <p:nvPr/>
        </p:nvSpPr>
        <p:spPr bwMode="auto">
          <a:xfrm>
            <a:off x="344488" y="3903663"/>
            <a:ext cx="2570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chemeClr val="tx1"/>
                </a:solidFill>
                <a:miter lim="800000"/>
                <a:headEnd/>
                <a:tailEnd/>
              </a14:hiddenLine>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r>
              <a:rPr lang="en-US" sz="2400"/>
              <a:t>“Bottom-Up”</a:t>
            </a:r>
            <a:endParaRPr lang="de-DE" sz="2400"/>
          </a:p>
        </p:txBody>
      </p:sp>
      <p:sp>
        <p:nvSpPr>
          <p:cNvPr id="11269" name="Text Box 4"/>
          <p:cNvSpPr txBox="1">
            <a:spLocks noChangeArrowheads="1"/>
          </p:cNvSpPr>
          <p:nvPr/>
        </p:nvSpPr>
        <p:spPr bwMode="auto">
          <a:xfrm>
            <a:off x="1542197" y="1228326"/>
            <a:ext cx="56501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chemeClr val="tx1"/>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algn="ctr" eaLnBrk="1" hangingPunct="1"/>
            <a:r>
              <a:rPr lang="en-US" sz="2400" dirty="0" smtClean="0"/>
              <a:t>Research quality </a:t>
            </a:r>
            <a:r>
              <a:rPr lang="en-US" altLang="ja-JP" sz="2400" dirty="0" smtClean="0"/>
              <a:t>as sole criterion</a:t>
            </a:r>
            <a:endParaRPr lang="de-DE" altLang="ja-JP" sz="2400" dirty="0" smtClean="0"/>
          </a:p>
          <a:p>
            <a:pPr algn="ctr" eaLnBrk="1" hangingPunct="1"/>
            <a:r>
              <a:rPr lang="en-US" sz="2400" dirty="0" smtClean="0"/>
              <a:t> Aiming at excellence</a:t>
            </a:r>
            <a:endParaRPr lang="de-DE" sz="2400" dirty="0"/>
          </a:p>
        </p:txBody>
      </p:sp>
      <p:sp>
        <p:nvSpPr>
          <p:cNvPr id="11270" name="Text Box 4"/>
          <p:cNvSpPr txBox="1">
            <a:spLocks noChangeArrowheads="1"/>
          </p:cNvSpPr>
          <p:nvPr/>
        </p:nvSpPr>
        <p:spPr bwMode="auto">
          <a:xfrm>
            <a:off x="6173788" y="2519404"/>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chemeClr val="tx1"/>
                </a:solidFill>
                <a:miter lim="800000"/>
                <a:headEnd/>
                <a:tailEnd/>
              </a14:hiddenLine>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r>
              <a:rPr lang="de-DE" sz="2400" dirty="0" err="1"/>
              <a:t>Investigator-driven</a:t>
            </a:r>
            <a:endParaRPr lang="de-DE" sz="2400" dirty="0"/>
          </a:p>
        </p:txBody>
      </p:sp>
      <p:sp>
        <p:nvSpPr>
          <p:cNvPr id="11271" name="Text Box 4"/>
          <p:cNvSpPr txBox="1">
            <a:spLocks noChangeArrowheads="1"/>
          </p:cNvSpPr>
          <p:nvPr/>
        </p:nvSpPr>
        <p:spPr bwMode="auto">
          <a:xfrm>
            <a:off x="720725" y="5208588"/>
            <a:ext cx="2806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chemeClr val="tx1"/>
                </a:solidFill>
                <a:miter lim="800000"/>
                <a:headEnd/>
                <a:tailEnd/>
              </a14:hiddenLine>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r>
              <a:rPr lang="de-DE" sz="2400" dirty="0" err="1"/>
              <a:t>Groundbreaking</a:t>
            </a:r>
            <a:r>
              <a:rPr lang="de-DE" sz="2400" dirty="0"/>
              <a:t> </a:t>
            </a:r>
          </a:p>
          <a:p>
            <a:pPr eaLnBrk="1" hangingPunct="1"/>
            <a:r>
              <a:rPr lang="de-DE" sz="2400" dirty="0" err="1"/>
              <a:t>Frontier</a:t>
            </a:r>
            <a:r>
              <a:rPr lang="de-DE" sz="2400" dirty="0"/>
              <a:t> Research</a:t>
            </a:r>
          </a:p>
        </p:txBody>
      </p:sp>
      <p:sp>
        <p:nvSpPr>
          <p:cNvPr id="11272" name="Text Box 4"/>
          <p:cNvSpPr txBox="1">
            <a:spLocks noChangeArrowheads="1"/>
          </p:cNvSpPr>
          <p:nvPr/>
        </p:nvSpPr>
        <p:spPr bwMode="auto">
          <a:xfrm>
            <a:off x="6327775" y="4221163"/>
            <a:ext cx="309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chemeClr val="tx1"/>
                </a:solidFill>
                <a:miter lim="800000"/>
                <a:headEnd/>
                <a:tailEnd/>
              </a14:hiddenLine>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r>
              <a:rPr lang="en-US" sz="2400" dirty="0"/>
              <a:t>Portability of grants</a:t>
            </a:r>
            <a:endParaRPr lang="de-DE" sz="2400" dirty="0"/>
          </a:p>
        </p:txBody>
      </p:sp>
      <p:sp>
        <p:nvSpPr>
          <p:cNvPr id="11273" name="Text Box 4"/>
          <p:cNvSpPr txBox="1">
            <a:spLocks noChangeArrowheads="1"/>
          </p:cNvSpPr>
          <p:nvPr/>
        </p:nvSpPr>
        <p:spPr bwMode="auto">
          <a:xfrm>
            <a:off x="5167726" y="5651500"/>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chemeClr val="tx1"/>
                </a:solidFill>
                <a:miter lim="800000"/>
                <a:headEnd/>
                <a:tailEnd/>
              </a14:hiddenLine>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r>
              <a:rPr lang="de-DE" sz="2400" dirty="0"/>
              <a:t>Scientific </a:t>
            </a:r>
            <a:r>
              <a:rPr lang="de-DE" sz="2400" dirty="0" err="1"/>
              <a:t>Autonomy</a:t>
            </a:r>
            <a:endParaRPr lang="de-DE" sz="2400" dirty="0"/>
          </a:p>
        </p:txBody>
      </p:sp>
    </p:spTree>
    <p:extLst>
      <p:ext uri="{BB962C8B-B14F-4D97-AF65-F5344CB8AC3E}">
        <p14:creationId xmlns:p14="http://schemas.microsoft.com/office/powerpoint/2010/main" val="42915574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normAutofit lnSpcReduction="10000"/>
          </a:bodyPr>
          <a:lstStyle/>
          <a:p>
            <a:pPr marL="609600" indent="-609600" eaLnBrk="1" hangingPunct="1">
              <a:lnSpc>
                <a:spcPct val="90000"/>
              </a:lnSpc>
              <a:buFont typeface="Arial" panose="020B0604020202020204" pitchFamily="34" charset="0"/>
              <a:buChar char="•"/>
              <a:defRPr/>
            </a:pPr>
            <a:r>
              <a:rPr lang="en-GB" dirty="0" smtClean="0"/>
              <a:t>Templates B1 / B2 </a:t>
            </a:r>
            <a:r>
              <a:rPr lang="en-GB" sz="1600" dirty="0" smtClean="0">
                <a:solidFill>
                  <a:srgbClr val="FF0000"/>
                </a:solidFill>
              </a:rPr>
              <a:t> </a:t>
            </a:r>
            <a:endParaRPr lang="en-GB" sz="1600" dirty="0" smtClean="0"/>
          </a:p>
          <a:p>
            <a:pPr eaLnBrk="1" hangingPunct="1">
              <a:lnSpc>
                <a:spcPct val="90000"/>
              </a:lnSpc>
              <a:defRPr/>
            </a:pPr>
            <a:endParaRPr lang="en-GB" dirty="0" smtClean="0"/>
          </a:p>
          <a:p>
            <a:pPr marL="609600" indent="-609600" eaLnBrk="1" hangingPunct="1">
              <a:lnSpc>
                <a:spcPct val="150000"/>
              </a:lnSpc>
              <a:buFont typeface="Arial" panose="020B0604020202020204" pitchFamily="34" charset="0"/>
              <a:buChar char="•"/>
              <a:defRPr/>
            </a:pPr>
            <a:r>
              <a:rPr lang="en-GB" dirty="0" smtClean="0"/>
              <a:t>Information for Applicants for your Call</a:t>
            </a:r>
            <a:endParaRPr lang="en-GB" sz="1600" dirty="0" smtClean="0">
              <a:solidFill>
                <a:srgbClr val="FF0000"/>
              </a:solidFill>
            </a:endParaRPr>
          </a:p>
          <a:p>
            <a:pPr marL="609600" indent="-609600" eaLnBrk="1" hangingPunct="1">
              <a:lnSpc>
                <a:spcPct val="150000"/>
              </a:lnSpc>
              <a:buFont typeface="Arial" panose="020B0604020202020204" pitchFamily="34" charset="0"/>
              <a:buChar char="•"/>
              <a:defRPr/>
            </a:pPr>
            <a:endParaRPr lang="en-GB" sz="1600" b="1" dirty="0" smtClean="0">
              <a:solidFill>
                <a:srgbClr val="FF0000"/>
              </a:solidFill>
            </a:endParaRPr>
          </a:p>
          <a:p>
            <a:pPr marL="609600" indent="-609600" eaLnBrk="1" hangingPunct="1">
              <a:lnSpc>
                <a:spcPct val="150000"/>
              </a:lnSpc>
              <a:buFont typeface="Arial" panose="020B0604020202020204" pitchFamily="34" charset="0"/>
              <a:buChar char="•"/>
              <a:defRPr/>
            </a:pPr>
            <a:r>
              <a:rPr lang="en-GB" dirty="0" smtClean="0"/>
              <a:t>Electronic Submission System via the Participant Portal:</a:t>
            </a:r>
          </a:p>
          <a:p>
            <a:pPr marL="609600" indent="-609600">
              <a:lnSpc>
                <a:spcPct val="150000"/>
              </a:lnSpc>
              <a:defRPr/>
            </a:pPr>
            <a:r>
              <a:rPr lang="en-GB" dirty="0" smtClean="0">
                <a:hlinkClick r:id="rId3"/>
              </a:rPr>
              <a:t>https://ec.europa.eu/info/funding-tenders/opportunities/portal/</a:t>
            </a:r>
            <a:r>
              <a:rPr lang="en-GB" dirty="0" smtClean="0"/>
              <a:t> </a:t>
            </a:r>
            <a:r>
              <a:rPr lang="en-GB" dirty="0" smtClean="0">
                <a:sym typeface="Wingdings" pitchFamily="2" charset="2"/>
              </a:rPr>
              <a:t>H2020ERCforthcoming</a:t>
            </a:r>
            <a:endParaRPr lang="en-GB" dirty="0" smtClean="0"/>
          </a:p>
          <a:p>
            <a:pPr marL="609600" indent="-609600">
              <a:lnSpc>
                <a:spcPct val="150000"/>
              </a:lnSpc>
              <a:defRPr/>
            </a:pPr>
            <a:r>
              <a:rPr lang="en-GB" altLang="ja-JP" dirty="0" smtClean="0">
                <a:hlinkClick r:id="rId4"/>
              </a:rPr>
              <a:t>ec.europa.eu/research/participants/data/ref/h2020/other/</a:t>
            </a:r>
            <a:r>
              <a:rPr lang="en-GB" altLang="ja-JP" dirty="0" err="1" smtClean="0">
                <a:hlinkClick r:id="rId4"/>
              </a:rPr>
              <a:t>guides_for_applicants</a:t>
            </a:r>
            <a:r>
              <a:rPr lang="en-GB" altLang="ja-JP" dirty="0" smtClean="0">
                <a:hlinkClick r:id="rId4"/>
              </a:rPr>
              <a:t>/h2020-guide19-erc-adg_en.pdf</a:t>
            </a:r>
            <a:endParaRPr lang="en-GB" dirty="0" smtClean="0"/>
          </a:p>
          <a:p>
            <a:pPr marL="609600" indent="-609600" eaLnBrk="1" hangingPunct="1">
              <a:lnSpc>
                <a:spcPct val="150000"/>
              </a:lnSpc>
              <a:buFont typeface="Arial" panose="020B0604020202020204" pitchFamily="34" charset="0"/>
              <a:buChar char="•"/>
              <a:defRPr/>
            </a:pPr>
            <a:endParaRPr lang="en-GB" dirty="0" smtClean="0"/>
          </a:p>
          <a:p>
            <a:pPr marL="990600" lvl="1" indent="-533400" eaLnBrk="1" hangingPunct="1">
              <a:lnSpc>
                <a:spcPct val="90000"/>
              </a:lnSpc>
              <a:buFontTx/>
              <a:buNone/>
              <a:defRPr/>
            </a:pPr>
            <a:endParaRPr lang="en-GB" dirty="0" smtClean="0"/>
          </a:p>
        </p:txBody>
      </p:sp>
      <p:sp>
        <p:nvSpPr>
          <p:cNvPr id="6" name="Textplatzhalter 2"/>
          <p:cNvSpPr>
            <a:spLocks noGrp="1"/>
          </p:cNvSpPr>
          <p:nvPr>
            <p:ph type="title"/>
          </p:nvPr>
        </p:nvSpPr>
        <p:spPr>
          <a:prstGeom prst="rect">
            <a:avLst/>
          </a:prstGeom>
        </p:spPr>
        <p:txBody>
          <a:bodyPr/>
          <a:lstStyle/>
          <a:p>
            <a:r>
              <a:rPr lang="de-DE" dirty="0" err="1" smtClean="0"/>
              <a:t>What</a:t>
            </a:r>
            <a:r>
              <a:rPr lang="de-DE" dirty="0" smtClean="0"/>
              <a:t> do </a:t>
            </a:r>
            <a:r>
              <a:rPr lang="de-DE" dirty="0" err="1" smtClean="0"/>
              <a:t>you</a:t>
            </a:r>
            <a:r>
              <a:rPr lang="de-DE" dirty="0" smtClean="0"/>
              <a:t> </a:t>
            </a:r>
            <a:r>
              <a:rPr lang="de-DE" dirty="0" err="1" smtClean="0"/>
              <a:t>need</a:t>
            </a:r>
            <a:r>
              <a:rPr lang="de-DE" dirty="0"/>
              <a:t> </a:t>
            </a:r>
            <a:r>
              <a:rPr lang="de-DE" dirty="0" err="1" smtClean="0"/>
              <a:t>to</a:t>
            </a:r>
            <a:r>
              <a:rPr lang="de-DE" dirty="0" smtClean="0"/>
              <a:t> </a:t>
            </a:r>
            <a:r>
              <a:rPr lang="de-DE" dirty="0" err="1" smtClean="0"/>
              <a:t>start</a:t>
            </a:r>
            <a:r>
              <a:rPr lang="de-DE" dirty="0" smtClean="0"/>
              <a:t> </a:t>
            </a:r>
            <a:r>
              <a:rPr lang="de-DE" dirty="0" err="1" smtClean="0"/>
              <a:t>writing</a:t>
            </a:r>
            <a:r>
              <a:rPr lang="de-DE" dirty="0" smtClean="0"/>
              <a:t>? </a:t>
            </a:r>
            <a:endParaRPr lang="de-DE" dirty="0"/>
          </a:p>
        </p:txBody>
      </p:sp>
      <p:pic>
        <p:nvPicPr>
          <p:cNvPr id="7171" name="Picture 3" descr="\\intra.dlr.de\PT-ID\OE\OE-80\EUB\EUB_Folien\Bilder_fuer_Praesentationen\Icons\Icon_recto_vers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134" y="1713507"/>
            <a:ext cx="1908000" cy="19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0904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8332839"/>
          </a:xfrm>
          <a:prstGeom prst="rect">
            <a:avLst/>
          </a:prstGeom>
          <a:noFill/>
          <a:ln w="9525">
            <a:noFill/>
            <a:miter lim="800000"/>
            <a:headEnd/>
            <a:tailEnd/>
          </a:ln>
        </p:spPr>
      </p:pic>
      <p:sp>
        <p:nvSpPr>
          <p:cNvPr id="4" name="Ellipse 3"/>
          <p:cNvSpPr/>
          <p:nvPr/>
        </p:nvSpPr>
        <p:spPr>
          <a:xfrm>
            <a:off x="0" y="4046561"/>
            <a:ext cx="2361063" cy="9758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Ellipse 5"/>
          <p:cNvSpPr/>
          <p:nvPr/>
        </p:nvSpPr>
        <p:spPr>
          <a:xfrm>
            <a:off x="0" y="3098042"/>
            <a:ext cx="1528549" cy="6141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6352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p:spPr>
        <p:txBody>
          <a:bodyPr/>
          <a:lstStyle/>
          <a:p>
            <a:pPr algn="l"/>
            <a:r>
              <a:rPr lang="de-DE" sz="2800" dirty="0" smtClean="0">
                <a:latin typeface="BundesSerif Office Regular"/>
                <a:cs typeface="Arial" panose="020B0604020202020204" pitchFamily="34" charset="0"/>
              </a:rPr>
              <a:t>3 </a:t>
            </a:r>
            <a:r>
              <a:rPr lang="de-DE" sz="2800" dirty="0" err="1" smtClean="0">
                <a:latin typeface="BundesSerif Office Regular"/>
                <a:cs typeface="Arial" panose="020B0604020202020204" pitchFamily="34" charset="0"/>
              </a:rPr>
              <a:t>versions</a:t>
            </a:r>
            <a:r>
              <a:rPr lang="de-DE" sz="2800" dirty="0" smtClean="0">
                <a:latin typeface="BundesSerif Office Regular"/>
                <a:cs typeface="Arial" panose="020B0604020202020204" pitchFamily="34" charset="0"/>
              </a:rPr>
              <a:t> </a:t>
            </a:r>
            <a:r>
              <a:rPr lang="de-DE" sz="2800" dirty="0" err="1" smtClean="0">
                <a:latin typeface="BundesSerif Office Regular"/>
                <a:cs typeface="Arial" panose="020B0604020202020204" pitchFamily="34" charset="0"/>
              </a:rPr>
              <a:t>of</a:t>
            </a:r>
            <a:r>
              <a:rPr lang="de-DE" sz="2800" dirty="0" smtClean="0">
                <a:latin typeface="BundesSerif Office Regular"/>
                <a:cs typeface="Arial" panose="020B0604020202020204" pitchFamily="34" charset="0"/>
              </a:rPr>
              <a:t> </a:t>
            </a:r>
            <a:r>
              <a:rPr lang="de-DE" sz="2800" dirty="0" err="1" smtClean="0">
                <a:latin typeface="BundesSerif Office Regular"/>
                <a:cs typeface="Arial" panose="020B0604020202020204" pitchFamily="34" charset="0"/>
              </a:rPr>
              <a:t>your</a:t>
            </a:r>
            <a:r>
              <a:rPr lang="de-DE" sz="2800" dirty="0" smtClean="0">
                <a:latin typeface="BundesSerif Office Regular"/>
                <a:cs typeface="Arial" panose="020B0604020202020204" pitchFamily="34" charset="0"/>
              </a:rPr>
              <a:t> </a:t>
            </a:r>
            <a:r>
              <a:rPr lang="de-DE" sz="2800" dirty="0" err="1" smtClean="0">
                <a:latin typeface="BundesSerif Office Regular"/>
                <a:cs typeface="Arial" panose="020B0604020202020204" pitchFamily="34" charset="0"/>
              </a:rPr>
              <a:t>project</a:t>
            </a:r>
            <a:r>
              <a:rPr lang="de-DE" sz="2800" dirty="0" smtClean="0">
                <a:latin typeface="BundesSerif Office Regular"/>
                <a:cs typeface="Arial" panose="020B0604020202020204" pitchFamily="34" charset="0"/>
              </a:rPr>
              <a:t> </a:t>
            </a:r>
            <a:r>
              <a:rPr lang="de-DE" sz="2800" dirty="0" err="1" smtClean="0">
                <a:latin typeface="BundesSerif Office Regular"/>
                <a:cs typeface="Arial" panose="020B0604020202020204" pitchFamily="34" charset="0"/>
              </a:rPr>
              <a:t>description</a:t>
            </a:r>
            <a:endParaRPr lang="de-DE" sz="2800" dirty="0">
              <a:latin typeface="BundesSerif Office Regular"/>
              <a:cs typeface="Arial" panose="020B0604020202020204" pitchFamily="34" charset="0"/>
            </a:endParaRPr>
          </a:p>
        </p:txBody>
      </p:sp>
      <p:graphicFrame>
        <p:nvGraphicFramePr>
          <p:cNvPr id="10" name="Inhaltsplatzhalter 4"/>
          <p:cNvGraphicFramePr>
            <a:graphicFrameLocks noGrp="1"/>
          </p:cNvGraphicFramePr>
          <p:nvPr>
            <p:ph idx="1"/>
            <p:extLst>
              <p:ext uri="{D42A27DB-BD31-4B8C-83A1-F6EECF244321}">
                <p14:modId xmlns:p14="http://schemas.microsoft.com/office/powerpoint/2010/main" val="1501102239"/>
              </p:ext>
            </p:extLst>
          </p:nvPr>
        </p:nvGraphicFramePr>
        <p:xfrm>
          <a:off x="5336274" y="2125663"/>
          <a:ext cx="3464388" cy="3802975"/>
        </p:xfrm>
        <a:graphic>
          <a:graphicData uri="http://schemas.openxmlformats.org/drawingml/2006/table">
            <a:tbl>
              <a:tblPr firstRow="1" bandRow="1">
                <a:tableStyleId>{C083E6E3-FA7D-4D7B-A595-EF9225AFEA82}</a:tableStyleId>
              </a:tblPr>
              <a:tblGrid>
                <a:gridCol w="586854"/>
                <a:gridCol w="2877534"/>
              </a:tblGrid>
              <a:tr h="530682">
                <a:tc rowSpan="9">
                  <a:txBody>
                    <a:bodyPr/>
                    <a:lstStyle/>
                    <a:p>
                      <a:pPr algn="ctr"/>
                      <a:r>
                        <a:rPr lang="de-DE" sz="1800" b="1" dirty="0" smtClean="0">
                          <a:latin typeface="BundesSans Office Regular"/>
                        </a:rPr>
                        <a:t>In all </a:t>
                      </a:r>
                      <a:r>
                        <a:rPr lang="de-DE" sz="1800" b="1" dirty="0" err="1" smtClean="0">
                          <a:latin typeface="BundesSans Office Regular"/>
                        </a:rPr>
                        <a:t>parts</a:t>
                      </a:r>
                      <a:endParaRPr lang="de-DE" sz="1800" b="1" dirty="0">
                        <a:latin typeface="BundesSans Office Regular"/>
                      </a:endParaRPr>
                    </a:p>
                  </a:txBody>
                  <a:tcPr marL="197214" marR="197214"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800" b="0" dirty="0" smtClean="0">
                          <a:latin typeface="BundesSans Office Regular"/>
                          <a:sym typeface="Wingdings"/>
                        </a:rPr>
                        <a:t> </a:t>
                      </a:r>
                      <a:r>
                        <a:rPr lang="de-DE" sz="1800" b="0" dirty="0" smtClean="0">
                          <a:latin typeface="BundesSans Office Regular"/>
                        </a:rPr>
                        <a:t>Problem</a:t>
                      </a:r>
                      <a:endParaRPr lang="de-DE" sz="1800" b="0" dirty="0">
                        <a:latin typeface="BundesSans Office Regular"/>
                      </a:endParaRPr>
                    </a:p>
                  </a:txBody>
                  <a:tcPr marL="197214" marR="1972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r>
              <a:tr h="381223">
                <a:tc vMerge="1">
                  <a:txBody>
                    <a:bodyPr/>
                    <a:lstStyle/>
                    <a:p>
                      <a:pPr marL="285750" indent="-285750">
                        <a:buFont typeface="Wingdings"/>
                        <a:buChar char="þ"/>
                      </a:pP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a:buChar char="þ"/>
                      </a:pPr>
                      <a:r>
                        <a:rPr lang="de-DE" sz="1800" dirty="0" smtClean="0">
                          <a:latin typeface="BundesSans Office Regular"/>
                        </a:rPr>
                        <a:t>State </a:t>
                      </a:r>
                      <a:r>
                        <a:rPr lang="de-DE" sz="1800" dirty="0" err="1" smtClean="0">
                          <a:latin typeface="BundesSans Office Regular"/>
                        </a:rPr>
                        <a:t>of</a:t>
                      </a:r>
                      <a:r>
                        <a:rPr lang="de-DE" sz="1800" dirty="0" smtClean="0">
                          <a:latin typeface="BundesSans Office Regular"/>
                        </a:rPr>
                        <a:t> </a:t>
                      </a:r>
                      <a:r>
                        <a:rPr lang="de-DE" sz="1800" dirty="0" err="1" smtClean="0">
                          <a:latin typeface="BundesSans Office Regular"/>
                        </a:rPr>
                        <a:t>the</a:t>
                      </a:r>
                      <a:r>
                        <a:rPr lang="de-DE" sz="1800" dirty="0" smtClean="0">
                          <a:latin typeface="BundesSans Office Regular"/>
                        </a:rPr>
                        <a:t> Art</a:t>
                      </a:r>
                      <a:endParaRPr lang="de-DE" sz="1800" dirty="0">
                        <a:latin typeface="BundesSans Office Regular"/>
                      </a:endParaRPr>
                    </a:p>
                  </a:txBody>
                  <a:tcPr marL="210883" marR="2108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tcPr>
                </a:tc>
              </a:tr>
              <a:tr h="381223">
                <a:tc vMerge="1">
                  <a:txBody>
                    <a:bodyPr/>
                    <a:lstStyle/>
                    <a:p>
                      <a:pPr marL="285750" indent="-285750">
                        <a:buFont typeface="Wingdings"/>
                        <a:buChar char="þ"/>
                      </a:pP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a:buChar char="þ"/>
                      </a:pPr>
                      <a:r>
                        <a:rPr lang="de-DE" sz="1800" dirty="0" smtClean="0">
                          <a:latin typeface="BundesSans Office Regular"/>
                        </a:rPr>
                        <a:t>Hypothesis </a:t>
                      </a:r>
                      <a:endParaRPr lang="de-DE" sz="1800" dirty="0">
                        <a:latin typeface="BundesSans Office Regular"/>
                      </a:endParaRPr>
                    </a:p>
                  </a:txBody>
                  <a:tcPr marL="210883" marR="2108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1223">
                <a:tc vMerge="1">
                  <a:txBody>
                    <a:bodyPr/>
                    <a:lstStyle/>
                    <a:p>
                      <a:pPr marL="285750" indent="-285750">
                        <a:buFont typeface="Wingdings"/>
                        <a:buChar char="þ"/>
                      </a:pP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a:buChar char="þ"/>
                      </a:pPr>
                      <a:r>
                        <a:rPr lang="de-DE" sz="1800" dirty="0" smtClean="0">
                          <a:latin typeface="BundesSans Office Regular"/>
                        </a:rPr>
                        <a:t>Goals</a:t>
                      </a:r>
                      <a:endParaRPr lang="de-DE" sz="1800" dirty="0">
                        <a:latin typeface="BundesSans Office Regular"/>
                      </a:endParaRPr>
                    </a:p>
                  </a:txBody>
                  <a:tcPr marL="210883" marR="2108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1223">
                <a:tc vMerge="1">
                  <a:txBody>
                    <a:bodyPr/>
                    <a:lstStyle/>
                    <a:p>
                      <a:pPr marL="285750" indent="-285750">
                        <a:buFont typeface="Wingdings"/>
                        <a:buChar char="þ"/>
                      </a:pP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Wingdings"/>
                        <a:buChar char="þ"/>
                      </a:pPr>
                      <a:r>
                        <a:rPr lang="de-DE" sz="1800" dirty="0" err="1" smtClean="0">
                          <a:latin typeface="BundesSans Office Regular"/>
                        </a:rPr>
                        <a:t>Frontier</a:t>
                      </a:r>
                      <a:r>
                        <a:rPr lang="de-DE" sz="1800" dirty="0" smtClean="0">
                          <a:latin typeface="BundesSans Office Regular"/>
                        </a:rPr>
                        <a:t> Research</a:t>
                      </a:r>
                      <a:endParaRPr lang="de-DE" sz="1800" dirty="0">
                        <a:latin typeface="BundesSans Office Regular"/>
                      </a:endParaRPr>
                    </a:p>
                  </a:txBody>
                  <a:tcPr marL="210883" marR="2108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0335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latin typeface="BundesSans Office Regular"/>
                          <a:sym typeface="Wingdings"/>
                        </a:rPr>
                        <a:t> Impact</a:t>
                      </a:r>
                      <a:endParaRPr lang="de-DE" sz="1800" kern="1200" dirty="0" smtClean="0">
                        <a:solidFill>
                          <a:schemeClr val="tx1"/>
                        </a:solidFill>
                        <a:latin typeface="BundesSans Office Regular"/>
                        <a:ea typeface="+mn-ea"/>
                        <a:cs typeface="+mn-cs"/>
                      </a:endParaRPr>
                    </a:p>
                  </a:txBody>
                  <a:tcPr marL="210883" marR="2108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0335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latin typeface="BundesSans Office Regular"/>
                          <a:sym typeface="Wingdings"/>
                        </a:rPr>
                        <a:t> </a:t>
                      </a:r>
                      <a:r>
                        <a:rPr lang="de-DE" sz="1800" b="0" dirty="0" err="1" smtClean="0">
                          <a:latin typeface="BundesSans Office Regular"/>
                          <a:sym typeface="Wingdings"/>
                        </a:rPr>
                        <a:t>Your</a:t>
                      </a:r>
                      <a:r>
                        <a:rPr lang="de-DE" sz="1800" b="0" baseline="0" dirty="0" smtClean="0">
                          <a:latin typeface="BundesSans Office Regular"/>
                          <a:sym typeface="Wingdings"/>
                        </a:rPr>
                        <a:t> Vision</a:t>
                      </a:r>
                      <a:endParaRPr lang="de-DE" sz="1800" kern="1200" dirty="0" smtClean="0">
                        <a:solidFill>
                          <a:schemeClr val="tx1"/>
                        </a:solidFill>
                        <a:latin typeface="BundesSans Office Regular"/>
                        <a:ea typeface="+mn-ea"/>
                        <a:cs typeface="+mn-cs"/>
                      </a:endParaRPr>
                    </a:p>
                  </a:txBody>
                  <a:tcPr marL="210883" marR="2108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2683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dirty="0" smtClean="0">
                          <a:latin typeface="BundesSans Office Regular"/>
                          <a:sym typeface="Wingdings"/>
                        </a:rPr>
                        <a:t> </a:t>
                      </a:r>
                      <a:r>
                        <a:rPr lang="de-DE" sz="1800" kern="1200" dirty="0" err="1" smtClean="0">
                          <a:solidFill>
                            <a:schemeClr val="tx1"/>
                          </a:solidFill>
                          <a:latin typeface="BundesSans Office Regular"/>
                          <a:ea typeface="+mn-ea"/>
                          <a:cs typeface="+mn-cs"/>
                        </a:rPr>
                        <a:t>Interdisciplinarity</a:t>
                      </a:r>
                      <a:endParaRPr lang="de-DE" sz="1800" kern="1200" dirty="0" smtClean="0">
                        <a:solidFill>
                          <a:schemeClr val="tx1"/>
                        </a:solidFill>
                        <a:latin typeface="BundesSans Office Regular"/>
                        <a:ea typeface="+mn-ea"/>
                        <a:cs typeface="+mn-cs"/>
                      </a:endParaRPr>
                    </a:p>
                  </a:txBody>
                  <a:tcPr marL="210883" marR="2108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85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8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268288" algn="l"/>
                        </a:tabLst>
                        <a:defRPr/>
                      </a:pPr>
                      <a:r>
                        <a:rPr lang="de-DE" sz="1800" b="0" dirty="0" smtClean="0">
                          <a:latin typeface="BundesSans Office Regular"/>
                          <a:sym typeface="Wingdings"/>
                        </a:rPr>
                        <a:t> </a:t>
                      </a:r>
                      <a:r>
                        <a:rPr lang="de-DE" sz="1800" kern="1200" dirty="0" err="1" smtClean="0">
                          <a:solidFill>
                            <a:schemeClr val="tx1"/>
                          </a:solidFill>
                          <a:latin typeface="BundesSans Office Regular"/>
                          <a:ea typeface="+mn-ea"/>
                          <a:cs typeface="+mn-cs"/>
                        </a:rPr>
                        <a:t>Risks</a:t>
                      </a:r>
                      <a:r>
                        <a:rPr lang="de-DE" sz="1800" kern="1200" dirty="0" smtClean="0">
                          <a:solidFill>
                            <a:schemeClr val="tx1"/>
                          </a:solidFill>
                          <a:latin typeface="BundesSans Office Regular"/>
                          <a:ea typeface="+mn-ea"/>
                          <a:cs typeface="+mn-cs"/>
                        </a:rPr>
                        <a:t> / </a:t>
                      </a:r>
                      <a:r>
                        <a:rPr lang="de-DE" sz="1800" kern="1200" dirty="0" err="1" smtClean="0">
                          <a:solidFill>
                            <a:schemeClr val="tx1"/>
                          </a:solidFill>
                          <a:latin typeface="BundesSans Office Regular"/>
                          <a:ea typeface="+mn-ea"/>
                          <a:cs typeface="+mn-cs"/>
                        </a:rPr>
                        <a:t>Challenges</a:t>
                      </a:r>
                      <a:endParaRPr lang="de-DE" sz="1800" kern="1200" dirty="0" smtClean="0">
                        <a:solidFill>
                          <a:schemeClr val="tx1"/>
                        </a:solidFill>
                        <a:latin typeface="BundesSans Office Regular"/>
                        <a:ea typeface="+mn-ea"/>
                        <a:cs typeface="+mn-cs"/>
                      </a:endParaRPr>
                    </a:p>
                  </a:txBody>
                  <a:tcPr marL="210883" marR="2108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6" name="Inhaltsplatzhalter 4"/>
          <p:cNvGraphicFramePr>
            <a:graphicFrameLocks/>
          </p:cNvGraphicFramePr>
          <p:nvPr>
            <p:extLst>
              <p:ext uri="{D42A27DB-BD31-4B8C-83A1-F6EECF244321}">
                <p14:modId xmlns:p14="http://schemas.microsoft.com/office/powerpoint/2010/main" val="2202850617"/>
              </p:ext>
            </p:extLst>
          </p:nvPr>
        </p:nvGraphicFramePr>
        <p:xfrm>
          <a:off x="709684" y="2339974"/>
          <a:ext cx="3477668" cy="3371738"/>
        </p:xfrm>
        <a:graphic>
          <a:graphicData uri="http://schemas.openxmlformats.org/drawingml/2006/table">
            <a:tbl>
              <a:tblPr firstRow="1" bandRow="1">
                <a:tableStyleId>{BDBED569-4797-4DF1-A0F4-6AAB3CD982D8}</a:tableStyleId>
              </a:tblPr>
              <a:tblGrid>
                <a:gridCol w="1368262"/>
                <a:gridCol w="2109406"/>
              </a:tblGrid>
              <a:tr h="929730">
                <a:tc>
                  <a:txBody>
                    <a:bodyPr/>
                    <a:lstStyle/>
                    <a:p>
                      <a:r>
                        <a:rPr lang="de-DE" sz="1800" dirty="0" smtClean="0">
                          <a:latin typeface="BundesSans Office Regular"/>
                        </a:rPr>
                        <a:t>Part</a:t>
                      </a:r>
                      <a:endParaRPr lang="de-DE" sz="1800" dirty="0">
                        <a:latin typeface="BundesSans Office Regular"/>
                      </a:endParaRPr>
                    </a:p>
                  </a:txBody>
                  <a:tcPr marL="85513" marR="85513" anchor="ctr"/>
                </a:tc>
                <a:tc>
                  <a:txBody>
                    <a:bodyPr/>
                    <a:lstStyle/>
                    <a:p>
                      <a:r>
                        <a:rPr lang="de-DE" sz="1800" dirty="0" smtClean="0">
                          <a:latin typeface="BundesSans Office Regular"/>
                        </a:rPr>
                        <a:t>Target </a:t>
                      </a:r>
                      <a:r>
                        <a:rPr lang="de-DE" sz="1800" dirty="0" err="1" smtClean="0">
                          <a:latin typeface="BundesSans Office Regular"/>
                        </a:rPr>
                        <a:t>group</a:t>
                      </a:r>
                      <a:endParaRPr lang="de-DE" sz="1800" dirty="0" smtClean="0">
                        <a:latin typeface="BundesSans Office Regular"/>
                      </a:endParaRPr>
                    </a:p>
                  </a:txBody>
                  <a:tcPr marL="85513" marR="85513" anchor="ctr"/>
                </a:tc>
              </a:tr>
              <a:tr h="586082">
                <a:tc>
                  <a:txBody>
                    <a:bodyPr/>
                    <a:lstStyle/>
                    <a:p>
                      <a:r>
                        <a:rPr lang="de-DE" sz="1800" dirty="0" smtClean="0">
                          <a:latin typeface="BundesSans Office Regular"/>
                        </a:rPr>
                        <a:t>Abstract</a:t>
                      </a:r>
                    </a:p>
                    <a:p>
                      <a:r>
                        <a:rPr lang="de-DE" sz="1200" dirty="0" smtClean="0">
                          <a:latin typeface="BundesSans Office Regular"/>
                        </a:rPr>
                        <a:t>2000 </a:t>
                      </a:r>
                      <a:r>
                        <a:rPr lang="de-DE" sz="1200" dirty="0" err="1" smtClean="0">
                          <a:latin typeface="BundesSans Office Regular"/>
                        </a:rPr>
                        <a:t>Characters</a:t>
                      </a:r>
                      <a:endParaRPr lang="de-DE" sz="1100" dirty="0">
                        <a:latin typeface="BundesSans Office Regular"/>
                      </a:endParaRPr>
                    </a:p>
                  </a:txBody>
                  <a:tcPr marL="85513" marR="8551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latin typeface="BundesSans Office Regular"/>
                        </a:rPr>
                        <a:t>All (incl. </a:t>
                      </a:r>
                      <a:r>
                        <a:rPr lang="de-DE" sz="1800" dirty="0" err="1" smtClean="0">
                          <a:latin typeface="BundesSans Office Regular"/>
                        </a:rPr>
                        <a:t>public</a:t>
                      </a:r>
                      <a:r>
                        <a:rPr lang="de-DE" sz="1800" dirty="0" smtClean="0">
                          <a:latin typeface="BundesSans Office Regular"/>
                        </a:rPr>
                        <a:t>)</a:t>
                      </a:r>
                    </a:p>
                  </a:txBody>
                  <a:tcPr marL="85513" marR="85513" anchor="ctr"/>
                </a:tc>
              </a:tr>
              <a:tr h="586082">
                <a:tc>
                  <a:txBody>
                    <a:bodyPr/>
                    <a:lstStyle/>
                    <a:p>
                      <a:r>
                        <a:rPr lang="de-DE" dirty="0" smtClean="0">
                          <a:latin typeface="BundesSans Office Regular"/>
                        </a:rPr>
                        <a:t>Part B1</a:t>
                      </a:r>
                    </a:p>
                    <a:p>
                      <a:r>
                        <a:rPr lang="de-DE" sz="1200" dirty="0" smtClean="0">
                          <a:latin typeface="BundesSans Office Regular"/>
                        </a:rPr>
                        <a:t>5 </a:t>
                      </a:r>
                      <a:r>
                        <a:rPr lang="de-DE" sz="1200" dirty="0" err="1" smtClean="0">
                          <a:latin typeface="BundesSans Office Regular"/>
                        </a:rPr>
                        <a:t>pages</a:t>
                      </a:r>
                      <a:endParaRPr lang="de-DE" sz="1200" dirty="0">
                        <a:latin typeface="BundesSans Office Regular"/>
                      </a:endParaRPr>
                    </a:p>
                  </a:txBody>
                  <a:tcPr marL="85513" marR="85513" anchor="ctr"/>
                </a:tc>
                <a:tc>
                  <a:txBody>
                    <a:bodyPr/>
                    <a:lstStyle/>
                    <a:p>
                      <a:r>
                        <a:rPr lang="de-DE" dirty="0" smtClean="0">
                          <a:latin typeface="BundesSans Office Regular"/>
                        </a:rPr>
                        <a:t>Panel</a:t>
                      </a:r>
                    </a:p>
                  </a:txBody>
                  <a:tcPr marL="85513" marR="85513" anchor="ctr"/>
                </a:tc>
              </a:tr>
              <a:tr h="1269844">
                <a:tc>
                  <a:txBody>
                    <a:bodyPr/>
                    <a:lstStyle/>
                    <a:p>
                      <a:r>
                        <a:rPr lang="de-DE" dirty="0" smtClean="0">
                          <a:latin typeface="BundesSans Office Regular"/>
                        </a:rPr>
                        <a:t>Part B2</a:t>
                      </a:r>
                    </a:p>
                    <a:p>
                      <a:r>
                        <a:rPr lang="de-DE" sz="1200" dirty="0" smtClean="0">
                          <a:latin typeface="BundesSans Office Regular"/>
                        </a:rPr>
                        <a:t>15 </a:t>
                      </a:r>
                      <a:r>
                        <a:rPr lang="de-DE" sz="1200" dirty="0" err="1" smtClean="0">
                          <a:latin typeface="BundesSans Office Regular"/>
                        </a:rPr>
                        <a:t>pages</a:t>
                      </a:r>
                      <a:endParaRPr lang="de-DE" sz="1200" dirty="0">
                        <a:latin typeface="BundesSans Office Regular"/>
                      </a:endParaRPr>
                    </a:p>
                  </a:txBody>
                  <a:tcPr marL="85513" marR="85513" anchor="ctr"/>
                </a:tc>
                <a:tc>
                  <a:txBody>
                    <a:bodyPr/>
                    <a:lstStyle/>
                    <a:p>
                      <a:r>
                        <a:rPr lang="de-DE" dirty="0" smtClean="0">
                          <a:latin typeface="BundesSans Office Regular"/>
                        </a:rPr>
                        <a:t>Panel,</a:t>
                      </a:r>
                    </a:p>
                    <a:p>
                      <a:r>
                        <a:rPr lang="de-DE" dirty="0" smtClean="0">
                          <a:latin typeface="BundesSans Office Regular"/>
                        </a:rPr>
                        <a:t>+ </a:t>
                      </a:r>
                      <a:r>
                        <a:rPr lang="de-DE" dirty="0" err="1" smtClean="0">
                          <a:latin typeface="BundesSans Office Regular"/>
                        </a:rPr>
                        <a:t>external</a:t>
                      </a:r>
                      <a:r>
                        <a:rPr lang="de-DE" dirty="0" smtClean="0">
                          <a:latin typeface="BundesSans Office Regular"/>
                        </a:rPr>
                        <a:t> </a:t>
                      </a:r>
                      <a:r>
                        <a:rPr lang="de-DE" dirty="0" err="1" smtClean="0">
                          <a:latin typeface="BundesSans Office Regular"/>
                        </a:rPr>
                        <a:t>referees</a:t>
                      </a:r>
                      <a:endParaRPr lang="de-DE" i="1" dirty="0">
                        <a:latin typeface="BundesSans Office Regular"/>
                      </a:endParaRPr>
                    </a:p>
                  </a:txBody>
                  <a:tcPr marL="85513" marR="85513" anchor="ctr"/>
                </a:tc>
              </a:tr>
            </a:tbl>
          </a:graphicData>
        </a:graphic>
      </p:graphicFrame>
      <p:sp>
        <p:nvSpPr>
          <p:cNvPr id="3" name="Pfeil nach rechts 2"/>
          <p:cNvSpPr/>
          <p:nvPr/>
        </p:nvSpPr>
        <p:spPr>
          <a:xfrm>
            <a:off x="4384435" y="3380744"/>
            <a:ext cx="792088" cy="288032"/>
          </a:xfrm>
          <a:prstGeom prst="rightArrow">
            <a:avLst/>
          </a:prstGeom>
          <a:solidFill>
            <a:srgbClr val="0778A5"/>
          </a:solidFill>
          <a:ln>
            <a:solidFill>
              <a:srgbClr val="0778A5">
                <a:alpha val="66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Pfeil nach rechts 6"/>
          <p:cNvSpPr/>
          <p:nvPr/>
        </p:nvSpPr>
        <p:spPr>
          <a:xfrm>
            <a:off x="4384435" y="3989529"/>
            <a:ext cx="792088" cy="288032"/>
          </a:xfrm>
          <a:prstGeom prst="rightArrow">
            <a:avLst/>
          </a:prstGeom>
          <a:solidFill>
            <a:srgbClr val="0778A5"/>
          </a:solidFill>
          <a:ln>
            <a:solidFill>
              <a:srgbClr val="0778A5">
                <a:alpha val="66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Pfeil nach rechts 7"/>
          <p:cNvSpPr/>
          <p:nvPr/>
        </p:nvSpPr>
        <p:spPr>
          <a:xfrm>
            <a:off x="4384435" y="4895059"/>
            <a:ext cx="792088" cy="288032"/>
          </a:xfrm>
          <a:prstGeom prst="rightArrow">
            <a:avLst/>
          </a:prstGeom>
          <a:solidFill>
            <a:srgbClr val="0778A5"/>
          </a:solidFill>
          <a:ln>
            <a:solidFill>
              <a:srgbClr val="0778A5">
                <a:alpha val="66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Box 3"/>
          <p:cNvSpPr txBox="1"/>
          <p:nvPr/>
        </p:nvSpPr>
        <p:spPr>
          <a:xfrm>
            <a:off x="2388358" y="409433"/>
            <a:ext cx="4885899" cy="400110"/>
          </a:xfrm>
          <a:prstGeom prst="rect">
            <a:avLst/>
          </a:prstGeom>
          <a:noFill/>
        </p:spPr>
        <p:txBody>
          <a:bodyPr wrap="square" rtlCol="0">
            <a:spAutoFit/>
          </a:bodyPr>
          <a:lstStyle/>
          <a:p>
            <a:r>
              <a:rPr lang="en-US" sz="2000" b="1" dirty="0" smtClean="0">
                <a:latin typeface="Arial" pitchFamily="34" charset="0"/>
                <a:cs typeface="Arial" pitchFamily="34" charset="0"/>
              </a:rPr>
              <a:t>CHECK THE </a:t>
            </a:r>
            <a:r>
              <a:rPr lang="en-US" sz="2000" b="1" dirty="0" smtClean="0">
                <a:latin typeface="Arial" pitchFamily="34" charset="0"/>
                <a:cs typeface="Arial" pitchFamily="34" charset="0"/>
              </a:rPr>
              <a:t>‘DECRESIM’ </a:t>
            </a:r>
            <a:r>
              <a:rPr lang="en-US" sz="2000" b="1" dirty="0" smtClean="0">
                <a:latin typeface="Arial" pitchFamily="34" charset="0"/>
                <a:cs typeface="Arial" pitchFamily="34" charset="0"/>
              </a:rPr>
              <a:t>PROPOSAL!</a:t>
            </a:r>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19039190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a:xfrm>
            <a:off x="764074" y="2125553"/>
            <a:ext cx="8379926" cy="3990253"/>
          </a:xfrm>
        </p:spPr>
        <p:txBody>
          <a:bodyPr>
            <a:normAutofit lnSpcReduction="10000"/>
          </a:bodyPr>
          <a:lstStyle/>
          <a:p>
            <a:r>
              <a:rPr lang="en-US" dirty="0"/>
              <a:t>Assessed in Step 1 by </a:t>
            </a:r>
            <a:r>
              <a:rPr lang="en-US" dirty="0" smtClean="0"/>
              <a:t>panel</a:t>
            </a:r>
            <a:r>
              <a:rPr lang="en-US" dirty="0"/>
              <a:t> </a:t>
            </a:r>
            <a:r>
              <a:rPr lang="en-US" dirty="0" smtClean="0"/>
              <a:t>and in Step 2</a:t>
            </a:r>
          </a:p>
          <a:p>
            <a:endParaRPr lang="en-US" dirty="0"/>
          </a:p>
          <a:p>
            <a:r>
              <a:rPr lang="en-US" dirty="0" smtClean="0"/>
              <a:t>Very important to pass </a:t>
            </a:r>
            <a:r>
              <a:rPr lang="en-US" dirty="0"/>
              <a:t>step </a:t>
            </a:r>
            <a:r>
              <a:rPr lang="en-US" dirty="0" smtClean="0"/>
              <a:t>1 </a:t>
            </a:r>
            <a:r>
              <a:rPr lang="en-US" dirty="0"/>
              <a:t>(evaluators have no access to Part B2</a:t>
            </a:r>
            <a:r>
              <a:rPr lang="en-US" dirty="0" smtClean="0"/>
              <a:t>!)</a:t>
            </a:r>
            <a:endParaRPr lang="en-US" dirty="0"/>
          </a:p>
          <a:p>
            <a:endParaRPr lang="en-US" dirty="0"/>
          </a:p>
          <a:p>
            <a:r>
              <a:rPr lang="en-US" dirty="0"/>
              <a:t>Short stand-alone version of your project description</a:t>
            </a:r>
          </a:p>
          <a:p>
            <a:pPr lvl="1"/>
            <a:r>
              <a:rPr lang="en-US" dirty="0"/>
              <a:t>Ground-breaking vs. state of the art</a:t>
            </a:r>
          </a:p>
          <a:p>
            <a:pPr lvl="1"/>
            <a:r>
              <a:rPr lang="en-US" dirty="0" smtClean="0"/>
              <a:t>Raising </a:t>
            </a:r>
            <a:r>
              <a:rPr lang="en-US" dirty="0"/>
              <a:t>curiosity</a:t>
            </a:r>
          </a:p>
          <a:p>
            <a:pPr lvl="1"/>
            <a:r>
              <a:rPr lang="en-US" dirty="0"/>
              <a:t>All relevant aspects (incl. feasibility)</a:t>
            </a:r>
          </a:p>
          <a:p>
            <a:pPr lvl="1"/>
            <a:r>
              <a:rPr lang="en-US" dirty="0"/>
              <a:t>Including few references to key literature (page limit!)</a:t>
            </a:r>
          </a:p>
          <a:p>
            <a:pPr lvl="1">
              <a:buNone/>
            </a:pPr>
            <a:endParaRPr lang="en-US" dirty="0"/>
          </a:p>
          <a:p>
            <a:r>
              <a:rPr lang="en-US" dirty="0"/>
              <a:t>Understandable for non-specialists </a:t>
            </a:r>
          </a:p>
        </p:txBody>
      </p:sp>
      <p:sp>
        <p:nvSpPr>
          <p:cNvPr id="5" name="Rectangle 3"/>
          <p:cNvSpPr>
            <a:spLocks noGrp="1" noChangeArrowheads="1"/>
          </p:cNvSpPr>
          <p:nvPr>
            <p:ph type="title"/>
          </p:nvPr>
        </p:nvSpPr>
        <p:spPr>
          <a:prstGeom prst="rect">
            <a:avLst/>
          </a:prstGeom>
        </p:spPr>
        <p:txBody>
          <a:bodyPr>
            <a:normAutofit fontScale="92500"/>
          </a:bodyPr>
          <a:lstStyle/>
          <a:p>
            <a:r>
              <a:rPr lang="en-US" dirty="0"/>
              <a:t>a. Extended Synopsis (max. 5 pages)</a:t>
            </a:r>
            <a:endParaRPr lang="en-US" dirty="0" smtClean="0"/>
          </a:p>
        </p:txBody>
      </p:sp>
    </p:spTree>
    <p:extLst>
      <p:ext uri="{BB962C8B-B14F-4D97-AF65-F5344CB8AC3E}">
        <p14:creationId xmlns:p14="http://schemas.microsoft.com/office/powerpoint/2010/main" val="132968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64075" y="2125553"/>
            <a:ext cx="4053586" cy="2358877"/>
          </a:xfrm>
        </p:spPr>
        <p:txBody>
          <a:bodyPr/>
          <a:lstStyle/>
          <a:p>
            <a:pPr marL="0" lvl="1" indent="0">
              <a:spcBef>
                <a:spcPts val="600"/>
              </a:spcBef>
              <a:buNone/>
              <a:defRPr/>
            </a:pPr>
            <a:r>
              <a:rPr lang="de-DE" sz="1600" b="1" dirty="0">
                <a:latin typeface="Arial" panose="020B0604020202020204" pitchFamily="34" charset="0"/>
              </a:rPr>
              <a:t>Curriculum Vitae (max. 2 </a:t>
            </a:r>
            <a:r>
              <a:rPr lang="de-DE" sz="1600" b="1" dirty="0" err="1">
                <a:latin typeface="Arial" panose="020B0604020202020204" pitchFamily="34" charset="0"/>
              </a:rPr>
              <a:t>pages</a:t>
            </a:r>
            <a:r>
              <a:rPr lang="de-DE" sz="1600" b="1" dirty="0">
                <a:latin typeface="Arial" panose="020B0604020202020204" pitchFamily="34" charset="0"/>
              </a:rPr>
              <a:t>)</a:t>
            </a:r>
          </a:p>
          <a:p>
            <a:pPr marL="285750" lvl="1">
              <a:spcBef>
                <a:spcPts val="600"/>
              </a:spcBef>
              <a:buFont typeface="Arial" panose="020B0604020202020204" pitchFamily="34" charset="0"/>
              <a:buChar char="•"/>
              <a:defRPr/>
            </a:pPr>
            <a:r>
              <a:rPr lang="de-DE" sz="1600" b="1" dirty="0">
                <a:solidFill>
                  <a:srgbClr val="C00000"/>
                </a:solidFill>
                <a:latin typeface="Arial" panose="020B0604020202020204" pitchFamily="34" charset="0"/>
              </a:rPr>
              <a:t>Education</a:t>
            </a:r>
          </a:p>
          <a:p>
            <a:pPr marL="285750" lvl="1">
              <a:spcBef>
                <a:spcPts val="600"/>
              </a:spcBef>
              <a:buFont typeface="Arial" panose="020B0604020202020204" pitchFamily="34" charset="0"/>
              <a:buChar char="•"/>
              <a:defRPr/>
            </a:pPr>
            <a:r>
              <a:rPr lang="de-DE" sz="1600" b="1" dirty="0" err="1">
                <a:solidFill>
                  <a:srgbClr val="C00000"/>
                </a:solidFill>
                <a:latin typeface="Arial" panose="020B0604020202020204" pitchFamily="34" charset="0"/>
              </a:rPr>
              <a:t>Current</a:t>
            </a:r>
            <a:r>
              <a:rPr lang="de-DE" sz="1600" b="1" dirty="0">
                <a:solidFill>
                  <a:srgbClr val="C00000"/>
                </a:solidFill>
                <a:latin typeface="Arial" panose="020B0604020202020204" pitchFamily="34" charset="0"/>
              </a:rPr>
              <a:t> Position </a:t>
            </a:r>
          </a:p>
          <a:p>
            <a:pPr marL="285750" lvl="1">
              <a:spcBef>
                <a:spcPts val="600"/>
              </a:spcBef>
              <a:buFont typeface="Arial" panose="020B0604020202020204" pitchFamily="34" charset="0"/>
              <a:buChar char="•"/>
              <a:defRPr/>
            </a:pPr>
            <a:r>
              <a:rPr lang="de-DE" sz="1600" b="1" dirty="0" err="1">
                <a:solidFill>
                  <a:srgbClr val="C00000"/>
                </a:solidFill>
                <a:latin typeface="Arial" panose="020B0604020202020204" pitchFamily="34" charset="0"/>
              </a:rPr>
              <a:t>Previous</a:t>
            </a:r>
            <a:r>
              <a:rPr lang="de-DE" sz="1600" b="1" dirty="0">
                <a:solidFill>
                  <a:srgbClr val="C00000"/>
                </a:solidFill>
                <a:latin typeface="Arial" panose="020B0604020202020204" pitchFamily="34" charset="0"/>
              </a:rPr>
              <a:t> </a:t>
            </a:r>
            <a:r>
              <a:rPr lang="de-DE" sz="1600" b="1" dirty="0" err="1">
                <a:solidFill>
                  <a:srgbClr val="C00000"/>
                </a:solidFill>
                <a:latin typeface="Arial" panose="020B0604020202020204" pitchFamily="34" charset="0"/>
              </a:rPr>
              <a:t>positions</a:t>
            </a:r>
            <a:endParaRPr lang="de-DE" sz="1600" b="1" dirty="0">
              <a:solidFill>
                <a:srgbClr val="C00000"/>
              </a:solidFill>
              <a:latin typeface="Arial" panose="020B0604020202020204" pitchFamily="34" charset="0"/>
            </a:endParaRPr>
          </a:p>
          <a:p>
            <a:pPr marL="285750" lvl="1">
              <a:spcBef>
                <a:spcPts val="600"/>
              </a:spcBef>
              <a:buFont typeface="Arial" panose="020B0604020202020204" pitchFamily="34" charset="0"/>
              <a:buChar char="•"/>
              <a:defRPr/>
            </a:pPr>
            <a:r>
              <a:rPr lang="de-DE" sz="1600" b="1" dirty="0">
                <a:solidFill>
                  <a:srgbClr val="C00000"/>
                </a:solidFill>
                <a:latin typeface="Arial" panose="020B0604020202020204" pitchFamily="34" charset="0"/>
              </a:rPr>
              <a:t>Fellowships </a:t>
            </a:r>
            <a:r>
              <a:rPr lang="de-DE" sz="1600" b="1" dirty="0" err="1">
                <a:solidFill>
                  <a:srgbClr val="C00000"/>
                </a:solidFill>
                <a:latin typeface="Arial" panose="020B0604020202020204" pitchFamily="34" charset="0"/>
              </a:rPr>
              <a:t>and</a:t>
            </a:r>
            <a:r>
              <a:rPr lang="de-DE" sz="1600" b="1" dirty="0">
                <a:solidFill>
                  <a:srgbClr val="C00000"/>
                </a:solidFill>
                <a:latin typeface="Arial" panose="020B0604020202020204" pitchFamily="34" charset="0"/>
              </a:rPr>
              <a:t> </a:t>
            </a:r>
            <a:r>
              <a:rPr lang="de-DE" sz="1600" b="1" dirty="0" err="1">
                <a:solidFill>
                  <a:srgbClr val="C00000"/>
                </a:solidFill>
                <a:latin typeface="Arial" panose="020B0604020202020204" pitchFamily="34" charset="0"/>
              </a:rPr>
              <a:t>awards</a:t>
            </a:r>
            <a:endParaRPr lang="de-DE" sz="1600" b="1" dirty="0">
              <a:solidFill>
                <a:srgbClr val="C00000"/>
              </a:solidFill>
              <a:latin typeface="Arial" panose="020B0604020202020204" pitchFamily="34" charset="0"/>
            </a:endParaRPr>
          </a:p>
          <a:p>
            <a:pPr marL="285750" lvl="1">
              <a:spcBef>
                <a:spcPts val="600"/>
              </a:spcBef>
              <a:buFont typeface="Arial" panose="020B0604020202020204" pitchFamily="34" charset="0"/>
              <a:buChar char="•"/>
              <a:defRPr/>
            </a:pPr>
            <a:r>
              <a:rPr lang="de-DE" sz="1600" b="1" dirty="0">
                <a:solidFill>
                  <a:srgbClr val="C00000"/>
                </a:solidFill>
                <a:latin typeface="Arial" panose="020B0604020202020204" pitchFamily="34" charset="0"/>
              </a:rPr>
              <a:t>Supervision </a:t>
            </a:r>
            <a:r>
              <a:rPr lang="de-DE" sz="1600" b="1" dirty="0" err="1">
                <a:solidFill>
                  <a:srgbClr val="C00000"/>
                </a:solidFill>
                <a:latin typeface="Arial" panose="020B0604020202020204" pitchFamily="34" charset="0"/>
              </a:rPr>
              <a:t>of</a:t>
            </a:r>
            <a:r>
              <a:rPr lang="de-DE" sz="1600" b="1" dirty="0">
                <a:solidFill>
                  <a:srgbClr val="C00000"/>
                </a:solidFill>
                <a:latin typeface="Arial" panose="020B0604020202020204" pitchFamily="34" charset="0"/>
              </a:rPr>
              <a:t> </a:t>
            </a:r>
            <a:r>
              <a:rPr lang="de-DE" sz="1600" b="1" dirty="0" err="1">
                <a:solidFill>
                  <a:srgbClr val="C00000"/>
                </a:solidFill>
                <a:latin typeface="Arial" panose="020B0604020202020204" pitchFamily="34" charset="0"/>
              </a:rPr>
              <a:t>graduate</a:t>
            </a:r>
            <a:r>
              <a:rPr lang="de-DE" sz="1600" b="1" dirty="0">
                <a:solidFill>
                  <a:srgbClr val="C00000"/>
                </a:solidFill>
                <a:latin typeface="Arial" panose="020B0604020202020204" pitchFamily="34" charset="0"/>
              </a:rPr>
              <a:t> </a:t>
            </a:r>
            <a:r>
              <a:rPr lang="de-DE" sz="1600" b="1" dirty="0" err="1">
                <a:solidFill>
                  <a:srgbClr val="C00000"/>
                </a:solidFill>
                <a:latin typeface="Arial" panose="020B0604020202020204" pitchFamily="34" charset="0"/>
              </a:rPr>
              <a:t>students</a:t>
            </a:r>
            <a:r>
              <a:rPr lang="de-DE" sz="1600" b="1" dirty="0">
                <a:solidFill>
                  <a:srgbClr val="C00000"/>
                </a:solidFill>
                <a:latin typeface="Arial" panose="020B0604020202020204" pitchFamily="34" charset="0"/>
              </a:rPr>
              <a:t> </a:t>
            </a:r>
            <a:r>
              <a:rPr lang="de-DE" sz="1600" b="1" dirty="0" err="1">
                <a:solidFill>
                  <a:srgbClr val="C00000"/>
                </a:solidFill>
                <a:latin typeface="Arial" panose="020B0604020202020204" pitchFamily="34" charset="0"/>
              </a:rPr>
              <a:t>and</a:t>
            </a:r>
            <a:r>
              <a:rPr lang="de-DE" sz="1600" b="1" dirty="0">
                <a:solidFill>
                  <a:srgbClr val="C00000"/>
                </a:solidFill>
                <a:latin typeface="Arial" panose="020B0604020202020204" pitchFamily="34" charset="0"/>
              </a:rPr>
              <a:t> </a:t>
            </a:r>
            <a:r>
              <a:rPr lang="de-DE" sz="1600" b="1" dirty="0" err="1">
                <a:solidFill>
                  <a:srgbClr val="C00000"/>
                </a:solidFill>
                <a:latin typeface="Arial" panose="020B0604020202020204" pitchFamily="34" charset="0"/>
              </a:rPr>
              <a:t>postdoctoral</a:t>
            </a:r>
            <a:r>
              <a:rPr lang="de-DE" sz="1600" b="1" dirty="0">
                <a:solidFill>
                  <a:srgbClr val="C00000"/>
                </a:solidFill>
                <a:latin typeface="Arial" panose="020B0604020202020204" pitchFamily="34" charset="0"/>
              </a:rPr>
              <a:t> </a:t>
            </a:r>
            <a:r>
              <a:rPr lang="de-DE" sz="1600" b="1" dirty="0" err="1">
                <a:solidFill>
                  <a:srgbClr val="C00000"/>
                </a:solidFill>
                <a:latin typeface="Arial" panose="020B0604020202020204" pitchFamily="34" charset="0"/>
              </a:rPr>
              <a:t>fellows</a:t>
            </a:r>
            <a:endParaRPr lang="de-DE" sz="1600" b="1" dirty="0">
              <a:solidFill>
                <a:srgbClr val="C00000"/>
              </a:solidFill>
              <a:latin typeface="Arial" panose="020B0604020202020204" pitchFamily="34" charset="0"/>
            </a:endParaRPr>
          </a:p>
          <a:p>
            <a:pPr marL="285750" lvl="1">
              <a:spcBef>
                <a:spcPts val="600"/>
              </a:spcBef>
              <a:buFont typeface="Arial" panose="020B0604020202020204" pitchFamily="34" charset="0"/>
              <a:buChar char="•"/>
              <a:defRPr/>
            </a:pPr>
            <a:r>
              <a:rPr lang="de-DE" sz="1600" i="1" dirty="0">
                <a:latin typeface="Arial" panose="020B0604020202020204" pitchFamily="34" charset="0"/>
              </a:rPr>
              <a:t>Teaching </a:t>
            </a:r>
            <a:r>
              <a:rPr lang="de-DE" sz="1600" i="1" dirty="0" err="1">
                <a:latin typeface="Arial" panose="020B0604020202020204" pitchFamily="34" charset="0"/>
              </a:rPr>
              <a:t>activities</a:t>
            </a:r>
            <a:endParaRPr lang="de-DE" sz="1600" i="1" dirty="0">
              <a:latin typeface="Arial" panose="020B0604020202020204" pitchFamily="34" charset="0"/>
            </a:endParaRPr>
          </a:p>
          <a:p>
            <a:endParaRPr lang="de-DE" dirty="0"/>
          </a:p>
        </p:txBody>
      </p:sp>
      <p:sp>
        <p:nvSpPr>
          <p:cNvPr id="41988" name="Textfeld 2"/>
          <p:cNvSpPr txBox="1">
            <a:spLocks noChangeArrowheads="1"/>
          </p:cNvSpPr>
          <p:nvPr/>
        </p:nvSpPr>
        <p:spPr bwMode="auto">
          <a:xfrm>
            <a:off x="5019964" y="1961892"/>
            <a:ext cx="36004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ヒラギノ角ゴ Pro W3" pitchFamily="123" charset="-128"/>
              </a:defRPr>
            </a:lvl1pPr>
            <a:lvl2pPr marL="2857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lvl="1" eaLnBrk="1" hangingPunct="1">
              <a:spcBef>
                <a:spcPts val="600"/>
              </a:spcBef>
              <a:buFont typeface="Arial" charset="0"/>
              <a:buChar char="•"/>
            </a:pPr>
            <a:r>
              <a:rPr lang="de-DE" sz="1600" i="1" dirty="0">
                <a:latin typeface="Arial" panose="020B0604020202020204" pitchFamily="34" charset="0"/>
                <a:cs typeface="Arial" panose="020B0604020202020204" pitchFamily="34" charset="0"/>
              </a:rPr>
              <a:t>Organisation </a:t>
            </a:r>
            <a:r>
              <a:rPr lang="de-DE" sz="1600" i="1" dirty="0" err="1">
                <a:latin typeface="Arial" panose="020B0604020202020204" pitchFamily="34" charset="0"/>
                <a:cs typeface="Arial" panose="020B0604020202020204" pitchFamily="34" charset="0"/>
              </a:rPr>
              <a:t>of</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scientific</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meeting</a:t>
            </a:r>
            <a:endParaRPr lang="de-DE" sz="1600" i="1" dirty="0">
              <a:latin typeface="Arial" panose="020B0604020202020204" pitchFamily="34" charset="0"/>
              <a:cs typeface="Arial" panose="020B0604020202020204" pitchFamily="34" charset="0"/>
            </a:endParaRPr>
          </a:p>
          <a:p>
            <a:pPr lvl="1" eaLnBrk="1" hangingPunct="1">
              <a:spcBef>
                <a:spcPts val="600"/>
              </a:spcBef>
              <a:buFont typeface="Arial" charset="0"/>
              <a:buChar char="•"/>
            </a:pPr>
            <a:r>
              <a:rPr lang="de-DE" sz="1600" i="1" dirty="0" err="1">
                <a:latin typeface="Arial" panose="020B0604020202020204" pitchFamily="34" charset="0"/>
                <a:cs typeface="Arial" panose="020B0604020202020204" pitchFamily="34" charset="0"/>
              </a:rPr>
              <a:t>Insitutional</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responsibilities</a:t>
            </a:r>
            <a:endParaRPr lang="de-DE" sz="1600" i="1" dirty="0">
              <a:latin typeface="Arial" panose="020B0604020202020204" pitchFamily="34" charset="0"/>
              <a:cs typeface="Arial" panose="020B0604020202020204" pitchFamily="34" charset="0"/>
            </a:endParaRPr>
          </a:p>
          <a:p>
            <a:pPr lvl="1" eaLnBrk="1" hangingPunct="1">
              <a:spcBef>
                <a:spcPts val="600"/>
              </a:spcBef>
              <a:buFont typeface="Arial" charset="0"/>
              <a:buChar char="•"/>
            </a:pPr>
            <a:r>
              <a:rPr lang="de-DE" sz="1600" i="1" dirty="0" err="1">
                <a:latin typeface="Arial" panose="020B0604020202020204" pitchFamily="34" charset="0"/>
                <a:cs typeface="Arial" panose="020B0604020202020204" pitchFamily="34" charset="0"/>
              </a:rPr>
              <a:t>Commission</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of</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trust</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reviewer</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editorial</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board</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evaluator</a:t>
            </a:r>
            <a:r>
              <a:rPr lang="de-DE" sz="1600" i="1" dirty="0">
                <a:latin typeface="Arial" panose="020B0604020202020204" pitchFamily="34" charset="0"/>
                <a:cs typeface="Arial" panose="020B0604020202020204" pitchFamily="34" charset="0"/>
              </a:rPr>
              <a:t>)</a:t>
            </a:r>
          </a:p>
          <a:p>
            <a:pPr lvl="1" eaLnBrk="1" hangingPunct="1">
              <a:spcBef>
                <a:spcPts val="600"/>
              </a:spcBef>
              <a:buFont typeface="Arial" charset="0"/>
              <a:buChar char="•"/>
            </a:pPr>
            <a:r>
              <a:rPr lang="de-DE" sz="1600" i="1" dirty="0">
                <a:latin typeface="Arial" panose="020B0604020202020204" pitchFamily="34" charset="0"/>
                <a:cs typeface="Arial" panose="020B0604020202020204" pitchFamily="34" charset="0"/>
              </a:rPr>
              <a:t>Memberships </a:t>
            </a:r>
            <a:r>
              <a:rPr lang="de-DE" sz="1600" i="1" dirty="0" err="1">
                <a:latin typeface="Arial" panose="020B0604020202020204" pitchFamily="34" charset="0"/>
                <a:cs typeface="Arial" panose="020B0604020202020204" pitchFamily="34" charset="0"/>
              </a:rPr>
              <a:t>of</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scientific</a:t>
            </a:r>
            <a:r>
              <a:rPr lang="de-DE" sz="1600" i="1"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societies</a:t>
            </a:r>
            <a:endParaRPr lang="de-DE" sz="1600" i="1" dirty="0">
              <a:latin typeface="Arial" panose="020B0604020202020204" pitchFamily="34" charset="0"/>
              <a:cs typeface="Arial" panose="020B0604020202020204" pitchFamily="34" charset="0"/>
            </a:endParaRPr>
          </a:p>
          <a:p>
            <a:pPr lvl="1" eaLnBrk="1" hangingPunct="1">
              <a:spcBef>
                <a:spcPts val="600"/>
              </a:spcBef>
              <a:buFont typeface="Arial" charset="0"/>
              <a:buChar char="•"/>
            </a:pPr>
            <a:r>
              <a:rPr lang="de-DE" sz="1600" i="1" dirty="0">
                <a:latin typeface="Arial" panose="020B0604020202020204" pitchFamily="34" charset="0"/>
                <a:cs typeface="Arial" panose="020B0604020202020204" pitchFamily="34" charset="0"/>
              </a:rPr>
              <a:t>Major </a:t>
            </a:r>
            <a:r>
              <a:rPr lang="de-DE" sz="1600" i="1" dirty="0" err="1">
                <a:latin typeface="Arial" panose="020B0604020202020204" pitchFamily="34" charset="0"/>
                <a:cs typeface="Arial" panose="020B0604020202020204" pitchFamily="34" charset="0"/>
              </a:rPr>
              <a:t>collaborations</a:t>
            </a:r>
            <a:endParaRPr lang="de-DE" sz="1600" i="1" dirty="0">
              <a:latin typeface="Arial" panose="020B0604020202020204" pitchFamily="34" charset="0"/>
              <a:cs typeface="Arial" panose="020B0604020202020204" pitchFamily="34" charset="0"/>
            </a:endParaRPr>
          </a:p>
          <a:p>
            <a:pPr lvl="1" eaLnBrk="1" hangingPunct="1">
              <a:spcBef>
                <a:spcPts val="600"/>
              </a:spcBef>
              <a:buFont typeface="Arial" charset="0"/>
              <a:buChar char="•"/>
            </a:pPr>
            <a:r>
              <a:rPr lang="de-DE" sz="1600" i="1" dirty="0">
                <a:latin typeface="Arial" panose="020B0604020202020204" pitchFamily="34" charset="0"/>
                <a:cs typeface="Arial" panose="020B0604020202020204" pitchFamily="34" charset="0"/>
              </a:rPr>
              <a:t>Career </a:t>
            </a:r>
            <a:r>
              <a:rPr lang="de-DE" sz="1600" i="1" dirty="0" err="1">
                <a:latin typeface="Arial" panose="020B0604020202020204" pitchFamily="34" charset="0"/>
                <a:cs typeface="Arial" panose="020B0604020202020204" pitchFamily="34" charset="0"/>
              </a:rPr>
              <a:t>breaks</a:t>
            </a:r>
            <a:endParaRPr lang="de-DE" sz="1600" i="1" dirty="0">
              <a:latin typeface="Arial" panose="020B0604020202020204" pitchFamily="34" charset="0"/>
              <a:cs typeface="Arial" panose="020B0604020202020204" pitchFamily="34" charset="0"/>
            </a:endParaRPr>
          </a:p>
        </p:txBody>
      </p:sp>
      <p:sp>
        <p:nvSpPr>
          <p:cNvPr id="4" name="Textfeld 3"/>
          <p:cNvSpPr txBox="1"/>
          <p:nvPr/>
        </p:nvSpPr>
        <p:spPr>
          <a:xfrm>
            <a:off x="755527" y="4639346"/>
            <a:ext cx="7848600" cy="1631216"/>
          </a:xfrm>
          <a:prstGeom prst="rect">
            <a:avLst/>
          </a:prstGeom>
          <a:noFill/>
          <a:ln w="19050">
            <a:solidFill>
              <a:schemeClr val="accent2"/>
            </a:solidFill>
          </a:ln>
        </p:spPr>
        <p:txBody>
          <a:bodyPr>
            <a:spAutoFit/>
          </a:bodyPr>
          <a:lstStyle/>
          <a:p>
            <a:pPr>
              <a:defRPr/>
            </a:pPr>
            <a:r>
              <a:rPr lang="en-US" sz="1600" b="1" dirty="0">
                <a:latin typeface="Arial" panose="020B0604020202020204" pitchFamily="34" charset="0"/>
                <a:cs typeface="Arial" panose="020B0604020202020204" pitchFamily="34" charset="0"/>
              </a:rPr>
              <a:t>Funding ID (no page restriction):</a:t>
            </a:r>
          </a:p>
          <a:p>
            <a:pPr>
              <a:defRPr/>
            </a:pPr>
            <a:endParaRPr lang="en-US" sz="1000" dirty="0">
              <a:latin typeface="Arial" panose="020B0604020202020204" pitchFamily="34" charset="0"/>
              <a:cs typeface="Arial" panose="020B0604020202020204" pitchFamily="34" charset="0"/>
            </a:endParaRPr>
          </a:p>
          <a:p>
            <a:pPr lvl="1">
              <a:defRPr/>
            </a:pPr>
            <a:r>
              <a:rPr lang="en-US" sz="1600" dirty="0">
                <a:latin typeface="Arial" panose="020B0604020202020204" pitchFamily="34" charset="0"/>
                <a:cs typeface="Arial" panose="020B0604020202020204" pitchFamily="34" charset="0"/>
              </a:rPr>
              <a:t>For all </a:t>
            </a:r>
            <a:r>
              <a:rPr lang="en-US" sz="1600" b="1" dirty="0">
                <a:latin typeface="Arial" panose="020B0604020202020204" pitchFamily="34" charset="0"/>
                <a:cs typeface="Arial" panose="020B0604020202020204" pitchFamily="34" charset="0"/>
              </a:rPr>
              <a:t>Ongoing Grants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Applications</a:t>
            </a:r>
            <a:r>
              <a:rPr lang="en-US" sz="1600" dirty="0">
                <a:latin typeface="Arial" panose="020B0604020202020204" pitchFamily="34" charset="0"/>
                <a:cs typeface="Arial" panose="020B0604020202020204" pitchFamily="34" charset="0"/>
              </a:rPr>
              <a:t>:</a:t>
            </a:r>
          </a:p>
          <a:p>
            <a:pPr marL="742950" lvl="1" indent="-285750">
              <a:buFontTx/>
              <a:buChar char="-"/>
              <a:defRPr/>
            </a:pPr>
            <a:r>
              <a:rPr lang="en-US" sz="1600" dirty="0">
                <a:latin typeface="Arial" panose="020B0604020202020204" pitchFamily="34" charset="0"/>
                <a:cs typeface="Arial" panose="020B0604020202020204" pitchFamily="34" charset="0"/>
              </a:rPr>
              <a:t>Project Title, Funding Source, Amount, Period</a:t>
            </a:r>
          </a:p>
          <a:p>
            <a:pPr marL="742950" lvl="1" indent="-285750">
              <a:buFontTx/>
              <a:buChar char="-"/>
              <a:defRPr/>
            </a:pPr>
            <a:r>
              <a:rPr lang="en-US" sz="1600" dirty="0">
                <a:latin typeface="Arial" panose="020B0604020202020204" pitchFamily="34" charset="0"/>
                <a:cs typeface="Arial" panose="020B0604020202020204" pitchFamily="34" charset="0"/>
              </a:rPr>
              <a:t>Relation to current ERC proposal</a:t>
            </a:r>
          </a:p>
          <a:p>
            <a:pPr lvl="1">
              <a:defRPr/>
            </a:pPr>
            <a:endParaRPr lang="en-US" sz="1000" dirty="0">
              <a:latin typeface="Arial" panose="020B0604020202020204" pitchFamily="34" charset="0"/>
              <a:cs typeface="Arial" panose="020B0604020202020204" pitchFamily="34" charset="0"/>
            </a:endParaRPr>
          </a:p>
          <a:p>
            <a:pPr lvl="1">
              <a:defRPr/>
            </a:pPr>
            <a:r>
              <a:rPr lang="en-US" sz="1600" dirty="0">
                <a:latin typeface="Arial" panose="020B0604020202020204" pitchFamily="34" charset="0"/>
                <a:cs typeface="Arial" panose="020B0604020202020204" pitchFamily="34" charset="0"/>
              </a:rPr>
              <a:t>Aim:  prevent double funding / see </a:t>
            </a:r>
            <a:r>
              <a:rPr lang="en-US" sz="1600" dirty="0" smtClean="0">
                <a:latin typeface="Arial" panose="020B0604020202020204" pitchFamily="34" charset="0"/>
                <a:cs typeface="Arial" panose="020B0604020202020204" pitchFamily="34" charset="0"/>
              </a:rPr>
              <a:t>that you will be able to conduct the project</a:t>
            </a:r>
            <a:endParaRPr lang="en-US" sz="1600" dirty="0">
              <a:latin typeface="Arial" panose="020B0604020202020204" pitchFamily="34" charset="0"/>
              <a:cs typeface="Arial" panose="020B0604020202020204" pitchFamily="34" charset="0"/>
            </a:endParaRPr>
          </a:p>
        </p:txBody>
      </p:sp>
      <p:sp>
        <p:nvSpPr>
          <p:cNvPr id="6" name="Rechteck 5"/>
          <p:cNvSpPr/>
          <p:nvPr/>
        </p:nvSpPr>
        <p:spPr>
          <a:xfrm>
            <a:off x="771814" y="1888866"/>
            <a:ext cx="7848600" cy="2750479"/>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sp>
        <p:nvSpPr>
          <p:cNvPr id="8" name="Rectangle 3"/>
          <p:cNvSpPr txBox="1">
            <a:spLocks noGrp="1" noChangeArrowheads="1"/>
          </p:cNvSpPr>
          <p:nvPr>
            <p:ph type="title"/>
          </p:nvPr>
        </p:nvSpPr>
        <p:spPr>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2800" dirty="0">
                <a:latin typeface="Arial" panose="020B0604020202020204" pitchFamily="34" charset="0"/>
                <a:cs typeface="Arial" panose="020B0604020202020204" pitchFamily="34" charset="0"/>
              </a:rPr>
              <a:t>b. Curriculum Vitae (max. 2 </a:t>
            </a:r>
            <a:r>
              <a:rPr lang="de-DE" sz="2800" dirty="0" err="1">
                <a:latin typeface="Arial" panose="020B0604020202020204" pitchFamily="34" charset="0"/>
                <a:cs typeface="Arial" panose="020B0604020202020204" pitchFamily="34" charset="0"/>
              </a:rPr>
              <a:t>pages</a:t>
            </a:r>
            <a:r>
              <a:rPr lang="de-DE" sz="2800" dirty="0">
                <a:latin typeface="Arial" panose="020B0604020202020204" pitchFamily="34" charset="0"/>
                <a:cs typeface="Arial" panose="020B0604020202020204" pitchFamily="34" charset="0"/>
              </a:rPr>
              <a:t>) + </a:t>
            </a:r>
            <a:r>
              <a:rPr lang="de-DE" sz="2800" dirty="0" err="1">
                <a:latin typeface="Arial" panose="020B0604020202020204" pitchFamily="34" charset="0"/>
                <a:cs typeface="Arial" panose="020B0604020202020204" pitchFamily="34" charset="0"/>
              </a:rPr>
              <a:t>Funding</a:t>
            </a:r>
            <a:r>
              <a:rPr lang="de-DE" sz="2800" dirty="0">
                <a:latin typeface="Arial" panose="020B0604020202020204" pitchFamily="34" charset="0"/>
                <a:cs typeface="Arial" panose="020B0604020202020204" pitchFamily="34" charset="0"/>
              </a:rPr>
              <a:t> ID</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82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p:txBody>
          <a:bodyPr/>
          <a:lstStyle/>
          <a:p>
            <a:pPr>
              <a:spcAft>
                <a:spcPts val="1200"/>
              </a:spcAft>
            </a:pPr>
            <a:r>
              <a:rPr lang="en-GB" dirty="0" smtClean="0"/>
              <a:t>Begin with: </a:t>
            </a:r>
            <a:r>
              <a:rPr lang="en-GB" dirty="0"/>
              <a:t>total number of publications and </a:t>
            </a:r>
            <a:r>
              <a:rPr lang="en-GB" dirty="0" smtClean="0"/>
              <a:t>h-index</a:t>
            </a:r>
            <a:endParaRPr lang="en-GB" dirty="0"/>
          </a:p>
          <a:p>
            <a:pPr marL="342900" indent="-342900">
              <a:spcAft>
                <a:spcPts val="1200"/>
              </a:spcAft>
              <a:buFont typeface="Arial" panose="020B0604020202020204" pitchFamily="34" charset="0"/>
              <a:buChar char="•"/>
            </a:pPr>
            <a:r>
              <a:rPr lang="en-GB" dirty="0" smtClean="0"/>
              <a:t>Select your most important publications (5 or 10?)</a:t>
            </a:r>
          </a:p>
          <a:p>
            <a:pPr marL="342900" indent="-342900">
              <a:spcAft>
                <a:spcPts val="1200"/>
              </a:spcAft>
              <a:buFont typeface="Arial" panose="020B0604020202020204" pitchFamily="34" charset="0"/>
              <a:buChar char="•"/>
            </a:pPr>
            <a:r>
              <a:rPr lang="en-GB" dirty="0" smtClean="0"/>
              <a:t>Indicate </a:t>
            </a:r>
            <a:r>
              <a:rPr lang="en-GB" dirty="0"/>
              <a:t>number of citations (if applicable</a:t>
            </a:r>
            <a:r>
              <a:rPr lang="en-GB" dirty="0" smtClean="0"/>
              <a:t>) on each publication</a:t>
            </a:r>
            <a:endParaRPr lang="en-GB" dirty="0"/>
          </a:p>
          <a:p>
            <a:pPr marL="342900" indent="-342900">
              <a:buFont typeface="Arial" panose="020B0604020202020204" pitchFamily="34" charset="0"/>
              <a:buChar char="•"/>
            </a:pPr>
            <a:r>
              <a:rPr lang="en-GB" dirty="0"/>
              <a:t>Distinguish publications </a:t>
            </a:r>
            <a:r>
              <a:rPr lang="en-GB" dirty="0" smtClean="0"/>
              <a:t>with</a:t>
            </a:r>
          </a:p>
          <a:p>
            <a:pPr marL="0" indent="0">
              <a:buNone/>
            </a:pPr>
            <a:r>
              <a:rPr lang="en-GB" dirty="0"/>
              <a:t>	</a:t>
            </a:r>
            <a:r>
              <a:rPr lang="en-GB" dirty="0" smtClean="0"/>
              <a:t>&amp; </a:t>
            </a:r>
            <a:r>
              <a:rPr lang="en-GB" dirty="0"/>
              <a:t>without PhD </a:t>
            </a:r>
            <a:r>
              <a:rPr lang="en-GB" dirty="0" smtClean="0"/>
              <a:t>supervisor</a:t>
            </a:r>
          </a:p>
          <a:p>
            <a:pPr marL="0" indent="0">
              <a:buNone/>
            </a:pPr>
            <a:endParaRPr lang="en-GB" sz="1200" dirty="0"/>
          </a:p>
          <a:p>
            <a:pPr marL="342900" indent="-342900">
              <a:buFont typeface="Arial" panose="020B0604020202020204" pitchFamily="34" charset="0"/>
              <a:buChar char="•"/>
            </a:pPr>
            <a:r>
              <a:rPr lang="en-GB" dirty="0"/>
              <a:t>Don‘t forget: conferences, patents, </a:t>
            </a:r>
            <a:endParaRPr lang="en-GB" dirty="0" smtClean="0"/>
          </a:p>
          <a:p>
            <a:pPr marL="0" indent="0">
              <a:buNone/>
            </a:pPr>
            <a:r>
              <a:rPr lang="en-GB" dirty="0"/>
              <a:t>	</a:t>
            </a:r>
            <a:r>
              <a:rPr lang="en-GB" dirty="0" smtClean="0"/>
              <a:t>prizes </a:t>
            </a:r>
            <a:r>
              <a:rPr lang="en-GB" dirty="0"/>
              <a:t>and awards</a:t>
            </a:r>
            <a:r>
              <a:rPr lang="en-GB" dirty="0" smtClean="0"/>
              <a:t>!</a:t>
            </a:r>
          </a:p>
          <a:p>
            <a:pPr marL="0" indent="0">
              <a:buNone/>
            </a:pPr>
            <a:endParaRPr lang="en-GB" sz="1200" dirty="0"/>
          </a:p>
          <a:p>
            <a:pPr marL="342900" indent="-342900">
              <a:spcAft>
                <a:spcPts val="1200"/>
              </a:spcAft>
              <a:buFont typeface="Arial" panose="020B0604020202020204" pitchFamily="34" charset="0"/>
              <a:buChar char="•"/>
            </a:pPr>
            <a:r>
              <a:rPr lang="de-DE" dirty="0" smtClean="0"/>
              <a:t>„</a:t>
            </a:r>
            <a:r>
              <a:rPr lang="de-DE" dirty="0" err="1"/>
              <a:t>Examples</a:t>
            </a:r>
            <a:r>
              <a:rPr lang="de-DE" dirty="0"/>
              <a:t> </a:t>
            </a:r>
            <a:r>
              <a:rPr lang="de-DE" dirty="0" err="1"/>
              <a:t>of</a:t>
            </a:r>
            <a:r>
              <a:rPr lang="de-DE" dirty="0"/>
              <a:t> </a:t>
            </a:r>
            <a:r>
              <a:rPr lang="de-DE" dirty="0" err="1"/>
              <a:t>leadership</a:t>
            </a:r>
            <a:r>
              <a:rPr lang="de-DE" dirty="0"/>
              <a:t> in </a:t>
            </a:r>
            <a:r>
              <a:rPr lang="de-DE" dirty="0" err="1"/>
              <a:t>industrial</a:t>
            </a:r>
            <a:r>
              <a:rPr lang="de-DE" dirty="0"/>
              <a:t> </a:t>
            </a:r>
            <a:r>
              <a:rPr lang="de-DE" dirty="0" err="1"/>
              <a:t>innovation</a:t>
            </a:r>
            <a:r>
              <a:rPr lang="de-DE" dirty="0"/>
              <a:t>“</a:t>
            </a:r>
            <a:endParaRPr lang="en-GB" dirty="0"/>
          </a:p>
          <a:p>
            <a:pPr marL="342900" indent="-342900">
              <a:spcAft>
                <a:spcPts val="1200"/>
              </a:spcAft>
              <a:buFont typeface="Arial" panose="020B0604020202020204" pitchFamily="34" charset="0"/>
              <a:buChar char="•"/>
            </a:pPr>
            <a:endParaRPr lang="en-GB" dirty="0"/>
          </a:p>
          <a:p>
            <a:pPr marL="342900" indent="-342900">
              <a:buFont typeface="Arial" panose="020B0604020202020204" pitchFamily="34" charset="0"/>
              <a:buChar char="•"/>
            </a:pPr>
            <a:endParaRPr lang="de-DE" dirty="0"/>
          </a:p>
        </p:txBody>
      </p:sp>
      <p:sp>
        <p:nvSpPr>
          <p:cNvPr id="5" name="Rectangle 3"/>
          <p:cNvSpPr>
            <a:spLocks noGrp="1" noChangeArrowheads="1"/>
          </p:cNvSpPr>
          <p:nvPr>
            <p:ph type="title"/>
          </p:nvPr>
        </p:nvSpPr>
        <p:spPr>
          <a:prstGeom prst="rect">
            <a:avLst/>
          </a:prstGeom>
        </p:spPr>
        <p:txBody>
          <a:bodyPr>
            <a:normAutofit/>
          </a:bodyPr>
          <a:lstStyle/>
          <a:p>
            <a:r>
              <a:rPr lang="en-US" dirty="0"/>
              <a:t>c. Early Achievements Track Record (max. 2 pages)</a:t>
            </a:r>
            <a:endParaRPr lang="en-GB" dirty="0" smtClean="0"/>
          </a:p>
        </p:txBody>
      </p:sp>
      <p:pic>
        <p:nvPicPr>
          <p:cNvPr id="13315" name="Picture 3" descr="\\intra.dlr.de\PT-ID\OE\OE-80\EUB\EUB_Folien\Bilder_fuer_Praesentationen\Icons\Icon_Aufgaben.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64" r="14806"/>
          <a:stretch/>
        </p:blipFill>
        <p:spPr bwMode="auto">
          <a:xfrm>
            <a:off x="6974209" y="3732981"/>
            <a:ext cx="1836000" cy="248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9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p:txBody>
          <a:bodyPr>
            <a:normAutofit lnSpcReduction="10000"/>
          </a:bodyPr>
          <a:lstStyle/>
          <a:p>
            <a:pPr>
              <a:lnSpc>
                <a:spcPct val="80000"/>
              </a:lnSpc>
              <a:defRPr/>
            </a:pPr>
            <a:r>
              <a:rPr lang="en-GB" dirty="0"/>
              <a:t>Evaluated only in Step 2 by panel &amp; external experts </a:t>
            </a:r>
          </a:p>
          <a:p>
            <a:pPr>
              <a:lnSpc>
                <a:spcPct val="80000"/>
              </a:lnSpc>
              <a:defRPr/>
            </a:pPr>
            <a:endParaRPr lang="en-GB" dirty="0"/>
          </a:p>
          <a:p>
            <a:pPr>
              <a:lnSpc>
                <a:spcPct val="80000"/>
              </a:lnSpc>
              <a:defRPr/>
            </a:pPr>
            <a:r>
              <a:rPr lang="en-GB" dirty="0"/>
              <a:t>Respect the given structure:</a:t>
            </a:r>
          </a:p>
          <a:p>
            <a:pPr marL="800100" lvl="1" indent="-342900">
              <a:lnSpc>
                <a:spcPct val="80000"/>
              </a:lnSpc>
              <a:buFontTx/>
              <a:buAutoNum type="alphaLcParenR"/>
              <a:defRPr/>
            </a:pPr>
            <a:r>
              <a:rPr lang="en-GB" dirty="0"/>
              <a:t>State of the art and objectives</a:t>
            </a:r>
          </a:p>
          <a:p>
            <a:pPr marL="800100" lvl="1" indent="-342900">
              <a:lnSpc>
                <a:spcPct val="80000"/>
              </a:lnSpc>
              <a:buFontTx/>
              <a:buAutoNum type="alphaLcParenR"/>
              <a:defRPr/>
            </a:pPr>
            <a:r>
              <a:rPr lang="en-GB" dirty="0"/>
              <a:t>Methodology</a:t>
            </a:r>
          </a:p>
          <a:p>
            <a:pPr marL="800100" lvl="1" indent="-342900">
              <a:lnSpc>
                <a:spcPct val="80000"/>
              </a:lnSpc>
              <a:buFontTx/>
              <a:buAutoNum type="alphaLcParenR"/>
              <a:defRPr/>
            </a:pPr>
            <a:r>
              <a:rPr lang="en-GB" dirty="0"/>
              <a:t>Resources (incl. project costs)</a:t>
            </a:r>
          </a:p>
          <a:p>
            <a:pPr marL="800100" lvl="1" indent="-342900">
              <a:lnSpc>
                <a:spcPct val="80000"/>
              </a:lnSpc>
              <a:buNone/>
              <a:defRPr/>
            </a:pPr>
            <a:endParaRPr lang="en-GB" dirty="0"/>
          </a:p>
          <a:p>
            <a:pPr marL="800100" lvl="1" indent="-342900">
              <a:lnSpc>
                <a:spcPct val="80000"/>
              </a:lnSpc>
              <a:buNone/>
              <a:defRPr/>
            </a:pPr>
            <a:endParaRPr lang="en-GB" dirty="0"/>
          </a:p>
          <a:p>
            <a:pPr>
              <a:lnSpc>
                <a:spcPct val="80000"/>
              </a:lnSpc>
              <a:defRPr/>
            </a:pPr>
            <a:r>
              <a:rPr lang="en-GB" dirty="0"/>
              <a:t>Respect formal parameters</a:t>
            </a:r>
          </a:p>
          <a:p>
            <a:pPr marL="800100" lvl="1" indent="-342900">
              <a:lnSpc>
                <a:spcPct val="80000"/>
              </a:lnSpc>
              <a:defRPr/>
            </a:pPr>
            <a:r>
              <a:rPr lang="en-GB" dirty="0"/>
              <a:t>Times New Roman / Arial or </a:t>
            </a:r>
            <a:r>
              <a:rPr lang="en-GB" dirty="0" err="1"/>
              <a:t>similiar</a:t>
            </a:r>
            <a:endParaRPr lang="en-GB" dirty="0"/>
          </a:p>
          <a:p>
            <a:pPr marL="800100" lvl="1" indent="-342900">
              <a:lnSpc>
                <a:spcPct val="80000"/>
              </a:lnSpc>
              <a:defRPr/>
            </a:pPr>
            <a:r>
              <a:rPr lang="en-GB" dirty="0"/>
              <a:t>Size: at least 11</a:t>
            </a:r>
          </a:p>
          <a:p>
            <a:pPr marL="800100" lvl="1" indent="-342900">
              <a:lnSpc>
                <a:spcPct val="80000"/>
              </a:lnSpc>
              <a:defRPr/>
            </a:pPr>
            <a:r>
              <a:rPr lang="en-GB" dirty="0"/>
              <a:t>Single line-spacing</a:t>
            </a:r>
          </a:p>
          <a:p>
            <a:pPr marL="800100" lvl="1" indent="-342900">
              <a:lnSpc>
                <a:spcPct val="80000"/>
              </a:lnSpc>
              <a:defRPr/>
            </a:pPr>
            <a:r>
              <a:rPr lang="en-GB" dirty="0"/>
              <a:t>Margins: 2 cm side, 1,5 top &amp; bottom</a:t>
            </a:r>
          </a:p>
          <a:p>
            <a:pPr marL="800100" lvl="1" indent="-342900">
              <a:lnSpc>
                <a:spcPct val="80000"/>
              </a:lnSpc>
              <a:defRPr/>
            </a:pPr>
            <a:endParaRPr lang="en-GB" dirty="0"/>
          </a:p>
          <a:p>
            <a:pPr>
              <a:lnSpc>
                <a:spcPct val="80000"/>
              </a:lnSpc>
              <a:defRPr/>
            </a:pPr>
            <a:endParaRPr lang="en-GB" dirty="0"/>
          </a:p>
          <a:p>
            <a:endParaRPr lang="de-DE" dirty="0"/>
          </a:p>
        </p:txBody>
      </p:sp>
      <p:sp>
        <p:nvSpPr>
          <p:cNvPr id="46084" name="Text Box 4"/>
          <p:cNvSpPr txBox="1">
            <a:spLocks noChangeArrowheads="1"/>
          </p:cNvSpPr>
          <p:nvPr/>
        </p:nvSpPr>
        <p:spPr bwMode="auto">
          <a:xfrm rot="-1554391">
            <a:off x="5508625" y="551656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spcBef>
                <a:spcPct val="50000"/>
              </a:spcBef>
            </a:pPr>
            <a:r>
              <a:rPr lang="de-DE">
                <a:solidFill>
                  <a:srgbClr val="FF0000"/>
                </a:solidFill>
              </a:rPr>
              <a:t>Use B1/B2 templates! </a:t>
            </a:r>
          </a:p>
        </p:txBody>
      </p:sp>
      <p:sp>
        <p:nvSpPr>
          <p:cNvPr id="6" name="Rectangle 3"/>
          <p:cNvSpPr>
            <a:spLocks noGrp="1" noChangeArrowheads="1"/>
          </p:cNvSpPr>
          <p:nvPr>
            <p:ph type="title"/>
          </p:nvPr>
        </p:nvSpPr>
        <p:spPr>
          <a:prstGeom prst="rect">
            <a:avLst/>
          </a:prstGeom>
        </p:spPr>
        <p:txBody>
          <a:bodyPr>
            <a:normAutofit/>
          </a:bodyPr>
          <a:lstStyle/>
          <a:p>
            <a:pPr>
              <a:lnSpc>
                <a:spcPct val="80000"/>
              </a:lnSpc>
              <a:defRPr/>
            </a:pPr>
            <a:r>
              <a:rPr lang="de-DE" dirty="0"/>
              <a:t>B2: The Scientific </a:t>
            </a:r>
            <a:r>
              <a:rPr lang="de-DE" dirty="0" err="1"/>
              <a:t>Proposal</a:t>
            </a:r>
            <a:r>
              <a:rPr lang="de-DE" dirty="0"/>
              <a:t> (max. 15 </a:t>
            </a:r>
            <a:r>
              <a:rPr lang="de-DE" dirty="0" err="1"/>
              <a:t>pages</a:t>
            </a:r>
            <a:r>
              <a:rPr lang="de-DE" dirty="0"/>
              <a:t>)</a:t>
            </a:r>
            <a:endParaRPr lang="en-GB" dirty="0" smtClean="0"/>
          </a:p>
        </p:txBody>
      </p:sp>
      <p:pic>
        <p:nvPicPr>
          <p:cNvPr id="11266" name="Picture 2" descr="\\intra.dlr.de\PT-ID\OE\OE-80\EUB\EUB_Folien\Bilder_fuer_Praesentationen\Icons\Icon_Fueller_Briefmar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734" y="2767097"/>
            <a:ext cx="1764000" cy="17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9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ntra.dlr.de\PT-ID\OE\OE-80\EUB\EUB_Folien\Bilder_fuer_Praesentationen\Icons\Icon_Uhrwe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0" y="2549519"/>
            <a:ext cx="1944000" cy="194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platzhalter 1"/>
          <p:cNvSpPr>
            <a:spLocks noGrp="1"/>
          </p:cNvSpPr>
          <p:nvPr>
            <p:ph idx="1"/>
          </p:nvPr>
        </p:nvSpPr>
        <p:spPr>
          <a:xfrm>
            <a:off x="764074" y="2125553"/>
            <a:ext cx="7974135" cy="4316190"/>
          </a:xfrm>
        </p:spPr>
        <p:txBody>
          <a:bodyPr>
            <a:normAutofit fontScale="92500" lnSpcReduction="10000"/>
          </a:bodyPr>
          <a:lstStyle/>
          <a:p>
            <a:pPr>
              <a:spcBef>
                <a:spcPts val="1200"/>
              </a:spcBef>
            </a:pPr>
            <a:r>
              <a:rPr lang="en-US" dirty="0" smtClean="0"/>
              <a:t>Contact the administration of your host institution early</a:t>
            </a:r>
          </a:p>
          <a:p>
            <a:pPr>
              <a:spcBef>
                <a:spcPts val="1200"/>
              </a:spcBef>
            </a:pPr>
            <a:r>
              <a:rPr lang="en-US" dirty="0" smtClean="0"/>
              <a:t>Get PDF’s of these documents: </a:t>
            </a:r>
          </a:p>
          <a:p>
            <a:pPr lvl="1">
              <a:spcBef>
                <a:spcPts val="600"/>
              </a:spcBef>
            </a:pPr>
            <a:r>
              <a:rPr lang="en-US" dirty="0" smtClean="0"/>
              <a:t>Your PhD certificate</a:t>
            </a:r>
          </a:p>
          <a:p>
            <a:pPr lvl="1">
              <a:spcBef>
                <a:spcPts val="600"/>
              </a:spcBef>
            </a:pPr>
            <a:r>
              <a:rPr lang="en-US" dirty="0" smtClean="0"/>
              <a:t>Signed letter “Commitment of the Host Institution</a:t>
            </a:r>
          </a:p>
          <a:p>
            <a:pPr>
              <a:spcBef>
                <a:spcPts val="1200"/>
              </a:spcBef>
            </a:pPr>
            <a:r>
              <a:rPr lang="en-US" dirty="0"/>
              <a:t>Follow the formatting rules and page limits</a:t>
            </a:r>
          </a:p>
          <a:p>
            <a:pPr>
              <a:spcBef>
                <a:spcPts val="1200"/>
              </a:spcBef>
            </a:pPr>
            <a:r>
              <a:rPr lang="en-US" dirty="0"/>
              <a:t>Proof-read the proposal </a:t>
            </a:r>
            <a:r>
              <a:rPr lang="en-US" dirty="0" smtClean="0"/>
              <a:t>several times</a:t>
            </a:r>
            <a:endParaRPr lang="en-US" dirty="0"/>
          </a:p>
          <a:p>
            <a:pPr>
              <a:spcBef>
                <a:spcPts val="1200"/>
              </a:spcBef>
            </a:pPr>
            <a:r>
              <a:rPr lang="en-US" dirty="0" smtClean="0"/>
              <a:t>Register early, get familiar with the system and templates </a:t>
            </a:r>
          </a:p>
          <a:p>
            <a:pPr>
              <a:spcBef>
                <a:spcPts val="1200"/>
              </a:spcBef>
            </a:pPr>
            <a:r>
              <a:rPr lang="en-US" dirty="0" smtClean="0"/>
              <a:t>A submitted proposal can be revised until the call deadline by submitting a new version and overwriting the previous one</a:t>
            </a:r>
          </a:p>
          <a:p>
            <a:pPr>
              <a:spcBef>
                <a:spcPts val="1200"/>
              </a:spcBef>
            </a:pPr>
            <a:r>
              <a:rPr lang="en-US" dirty="0" smtClean="0"/>
              <a:t>Respect </a:t>
            </a:r>
            <a:r>
              <a:rPr lang="en-US" dirty="0"/>
              <a:t>the strict deadline! Usually 17:00 Brussels </a:t>
            </a:r>
            <a:r>
              <a:rPr lang="en-US" dirty="0" smtClean="0"/>
              <a:t>time - not a millisecond later</a:t>
            </a:r>
            <a:endParaRPr lang="en-US" dirty="0"/>
          </a:p>
        </p:txBody>
      </p:sp>
      <p:sp>
        <p:nvSpPr>
          <p:cNvPr id="5" name="Rectangle 3"/>
          <p:cNvSpPr>
            <a:spLocks noGrp="1" noChangeArrowheads="1"/>
          </p:cNvSpPr>
          <p:nvPr>
            <p:ph type="title"/>
          </p:nvPr>
        </p:nvSpPr>
        <p:spPr>
          <a:prstGeom prst="rect">
            <a:avLst/>
          </a:prstGeom>
        </p:spPr>
        <p:txBody>
          <a:bodyPr/>
          <a:lstStyle/>
          <a:p>
            <a:r>
              <a:rPr lang="en-US" dirty="0" smtClean="0"/>
              <a:t>Hints and Tips</a:t>
            </a:r>
            <a:endParaRPr lang="en-GB" dirty="0"/>
          </a:p>
        </p:txBody>
      </p:sp>
    </p:spTree>
    <p:extLst>
      <p:ext uri="{BB962C8B-B14F-4D97-AF65-F5344CB8AC3E}">
        <p14:creationId xmlns:p14="http://schemas.microsoft.com/office/powerpoint/2010/main" val="704387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5622878" y="2593841"/>
            <a:ext cx="3521122" cy="2062103"/>
          </a:xfrm>
          <a:prstGeom prst="rect">
            <a:avLst/>
          </a:prstGeom>
        </p:spPr>
        <p:txBody>
          <a:bodyPr wrap="square">
            <a:spAutoFit/>
          </a:bodyPr>
          <a:lstStyle/>
          <a:p>
            <a:r>
              <a:rPr lang="de-DE" sz="2400" b="1" dirty="0"/>
              <a:t>Check ERC </a:t>
            </a:r>
            <a:r>
              <a:rPr lang="de-DE" sz="2400" b="1" dirty="0" err="1"/>
              <a:t>funded</a:t>
            </a:r>
            <a:r>
              <a:rPr lang="de-DE" sz="2400" b="1" dirty="0"/>
              <a:t> </a:t>
            </a:r>
            <a:r>
              <a:rPr lang="de-DE" sz="2400" b="1" dirty="0" err="1" smtClean="0"/>
              <a:t>projects</a:t>
            </a:r>
            <a:r>
              <a:rPr lang="de-DE" sz="2400" b="1" dirty="0" smtClean="0"/>
              <a:t> online: </a:t>
            </a:r>
            <a:endParaRPr lang="en-GB" sz="2400" b="1" dirty="0" smtClean="0"/>
          </a:p>
          <a:p>
            <a:endParaRPr lang="en-GB" sz="2000" b="1" dirty="0"/>
          </a:p>
          <a:p>
            <a:endParaRPr lang="en-GB" sz="2000" b="1" dirty="0" smtClean="0"/>
          </a:p>
          <a:p>
            <a:r>
              <a:rPr lang="en-GB" sz="2000" b="1" dirty="0" smtClean="0"/>
              <a:t>https</a:t>
            </a:r>
            <a:r>
              <a:rPr lang="en-GB" sz="2000" b="1" dirty="0"/>
              <a:t>://erc.europa.eu/projects-figures/erc-funded-projects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474" t="19721" r="31539" b="5084"/>
          <a:stretch/>
        </p:blipFill>
        <p:spPr bwMode="auto">
          <a:xfrm>
            <a:off x="0" y="394767"/>
            <a:ext cx="5652000" cy="646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6078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4074" y="1579643"/>
            <a:ext cx="7974135" cy="3990253"/>
          </a:xfrm>
        </p:spPr>
        <p:txBody>
          <a:bodyPr/>
          <a:lstStyle/>
          <a:p>
            <a:pPr>
              <a:lnSpc>
                <a:spcPct val="150000"/>
              </a:lnSpc>
              <a:buFont typeface="Wingdings" panose="05000000000000000000" pitchFamily="2" charset="2"/>
              <a:buChar char="ü"/>
            </a:pPr>
            <a:r>
              <a:rPr lang="de-DE" sz="2200" dirty="0">
                <a:solidFill>
                  <a:schemeClr val="bg1">
                    <a:lumMod val="85000"/>
                  </a:schemeClr>
                </a:solidFill>
              </a:rPr>
              <a:t>The </a:t>
            </a:r>
            <a:r>
              <a:rPr lang="de-DE" sz="2200" dirty="0" err="1">
                <a:solidFill>
                  <a:schemeClr val="bg1">
                    <a:lumMod val="85000"/>
                  </a:schemeClr>
                </a:solidFill>
              </a:rPr>
              <a:t>idea</a:t>
            </a:r>
            <a:r>
              <a:rPr lang="de-DE" sz="2200" dirty="0">
                <a:solidFill>
                  <a:schemeClr val="bg1">
                    <a:lumMod val="85000"/>
                  </a:schemeClr>
                </a:solidFill>
              </a:rPr>
              <a:t> </a:t>
            </a:r>
            <a:r>
              <a:rPr lang="de-DE" sz="2200" dirty="0" err="1">
                <a:solidFill>
                  <a:schemeClr val="bg1">
                    <a:lumMod val="85000"/>
                  </a:schemeClr>
                </a:solidFill>
              </a:rPr>
              <a:t>behind</a:t>
            </a:r>
            <a:r>
              <a:rPr lang="de-DE" sz="2200" dirty="0">
                <a:solidFill>
                  <a:schemeClr val="bg1">
                    <a:lumMod val="85000"/>
                  </a:schemeClr>
                </a:solidFill>
              </a:rPr>
              <a:t> </a:t>
            </a:r>
            <a:r>
              <a:rPr lang="de-DE" sz="2200" dirty="0" err="1">
                <a:solidFill>
                  <a:schemeClr val="bg1">
                    <a:lumMod val="85000"/>
                  </a:schemeClr>
                </a:solidFill>
              </a:rPr>
              <a:t>the</a:t>
            </a:r>
            <a:r>
              <a:rPr lang="de-DE" sz="2200" dirty="0">
                <a:solidFill>
                  <a:schemeClr val="bg1">
                    <a:lumMod val="85000"/>
                  </a:schemeClr>
                </a:solidFill>
              </a:rPr>
              <a:t> ERC</a:t>
            </a:r>
          </a:p>
          <a:p>
            <a:pPr>
              <a:lnSpc>
                <a:spcPct val="150000"/>
              </a:lnSpc>
              <a:buFont typeface="Wingdings" panose="05000000000000000000" pitchFamily="2" charset="2"/>
              <a:buChar char="ü"/>
            </a:pPr>
            <a:r>
              <a:rPr lang="de-DE" sz="2200" dirty="0" err="1" smtClean="0">
                <a:solidFill>
                  <a:schemeClr val="bg1">
                    <a:lumMod val="85000"/>
                  </a:schemeClr>
                </a:solidFill>
              </a:rPr>
              <a:t>Eligibility</a:t>
            </a:r>
            <a:r>
              <a:rPr lang="de-DE" sz="2200" dirty="0" smtClean="0">
                <a:solidFill>
                  <a:schemeClr val="bg1">
                    <a:lumMod val="85000"/>
                  </a:schemeClr>
                </a:solidFill>
              </a:rPr>
              <a:t> </a:t>
            </a:r>
            <a:r>
              <a:rPr lang="de-DE" sz="2200" dirty="0" err="1">
                <a:solidFill>
                  <a:schemeClr val="bg1">
                    <a:lumMod val="85000"/>
                  </a:schemeClr>
                </a:solidFill>
              </a:rPr>
              <a:t>of</a:t>
            </a:r>
            <a:r>
              <a:rPr lang="de-DE" sz="2200" dirty="0">
                <a:solidFill>
                  <a:schemeClr val="bg1">
                    <a:lumMod val="85000"/>
                  </a:schemeClr>
                </a:solidFill>
              </a:rPr>
              <a:t> </a:t>
            </a:r>
            <a:r>
              <a:rPr lang="de-DE" sz="2200" dirty="0" smtClean="0">
                <a:solidFill>
                  <a:schemeClr val="bg1">
                    <a:lumMod val="85000"/>
                  </a:schemeClr>
                </a:solidFill>
              </a:rPr>
              <a:t>Host </a:t>
            </a:r>
            <a:r>
              <a:rPr lang="de-DE" sz="2200" dirty="0" err="1" smtClean="0">
                <a:solidFill>
                  <a:schemeClr val="bg1">
                    <a:lumMod val="85000"/>
                  </a:schemeClr>
                </a:solidFill>
              </a:rPr>
              <a:t>Institutions</a:t>
            </a:r>
            <a:r>
              <a:rPr lang="de-DE" sz="2200" dirty="0" smtClean="0">
                <a:solidFill>
                  <a:schemeClr val="bg1">
                    <a:lumMod val="85000"/>
                  </a:schemeClr>
                </a:solidFill>
              </a:rPr>
              <a:t> </a:t>
            </a:r>
            <a:r>
              <a:rPr lang="de-DE" sz="2200" dirty="0" err="1" smtClean="0">
                <a:solidFill>
                  <a:schemeClr val="bg1">
                    <a:lumMod val="85000"/>
                  </a:schemeClr>
                </a:solidFill>
              </a:rPr>
              <a:t>and</a:t>
            </a:r>
            <a:r>
              <a:rPr lang="de-DE" sz="2200" dirty="0" smtClean="0">
                <a:solidFill>
                  <a:schemeClr val="bg1">
                    <a:lumMod val="85000"/>
                  </a:schemeClr>
                </a:solidFill>
              </a:rPr>
              <a:t> Researchers</a:t>
            </a:r>
          </a:p>
          <a:p>
            <a:pPr>
              <a:lnSpc>
                <a:spcPct val="150000"/>
              </a:lnSpc>
              <a:buFont typeface="Wingdings" panose="05000000000000000000" pitchFamily="2" charset="2"/>
              <a:buChar char="ü"/>
            </a:pPr>
            <a:r>
              <a:rPr lang="de-DE" sz="2200" dirty="0" err="1">
                <a:solidFill>
                  <a:schemeClr val="bg1">
                    <a:lumMod val="85000"/>
                  </a:schemeClr>
                </a:solidFill>
              </a:rPr>
              <a:t>Funding</a:t>
            </a:r>
            <a:r>
              <a:rPr lang="de-DE" sz="2200" dirty="0">
                <a:solidFill>
                  <a:schemeClr val="bg1">
                    <a:lumMod val="85000"/>
                  </a:schemeClr>
                </a:solidFill>
              </a:rPr>
              <a:t> </a:t>
            </a:r>
            <a:r>
              <a:rPr lang="de-DE" sz="2200" dirty="0" err="1">
                <a:solidFill>
                  <a:schemeClr val="bg1">
                    <a:lumMod val="85000"/>
                  </a:schemeClr>
                </a:solidFill>
              </a:rPr>
              <a:t>Schemes</a:t>
            </a:r>
            <a:r>
              <a:rPr lang="de-DE" sz="2200" dirty="0">
                <a:solidFill>
                  <a:schemeClr val="bg1">
                    <a:lumMod val="85000"/>
                  </a:schemeClr>
                </a:solidFill>
              </a:rPr>
              <a:t>  // Deadlines // Who </a:t>
            </a:r>
            <a:r>
              <a:rPr lang="de-DE" sz="2200" dirty="0" err="1">
                <a:solidFill>
                  <a:schemeClr val="bg1">
                    <a:lumMod val="85000"/>
                  </a:schemeClr>
                </a:solidFill>
              </a:rPr>
              <a:t>is</a:t>
            </a:r>
            <a:r>
              <a:rPr lang="de-DE" sz="2200" dirty="0">
                <a:solidFill>
                  <a:schemeClr val="bg1">
                    <a:lumMod val="85000"/>
                  </a:schemeClr>
                </a:solidFill>
              </a:rPr>
              <a:t> </a:t>
            </a:r>
            <a:r>
              <a:rPr lang="de-DE" sz="2200" dirty="0" err="1">
                <a:solidFill>
                  <a:schemeClr val="bg1">
                    <a:lumMod val="85000"/>
                  </a:schemeClr>
                </a:solidFill>
              </a:rPr>
              <a:t>eligible</a:t>
            </a:r>
            <a:r>
              <a:rPr lang="de-DE" sz="2200" dirty="0">
                <a:solidFill>
                  <a:schemeClr val="bg1">
                    <a:lumMod val="85000"/>
                  </a:schemeClr>
                </a:solidFill>
              </a:rPr>
              <a:t> </a:t>
            </a:r>
            <a:r>
              <a:rPr lang="de-DE" sz="2200" dirty="0" err="1">
                <a:solidFill>
                  <a:schemeClr val="bg1">
                    <a:lumMod val="85000"/>
                  </a:schemeClr>
                </a:solidFill>
              </a:rPr>
              <a:t>for</a:t>
            </a:r>
            <a:r>
              <a:rPr lang="de-DE" sz="2200" dirty="0">
                <a:solidFill>
                  <a:schemeClr val="bg1">
                    <a:lumMod val="85000"/>
                  </a:schemeClr>
                </a:solidFill>
              </a:rPr>
              <a:t> </a:t>
            </a:r>
            <a:r>
              <a:rPr lang="de-DE" sz="2200" dirty="0" err="1">
                <a:solidFill>
                  <a:schemeClr val="bg1">
                    <a:lumMod val="85000"/>
                  </a:schemeClr>
                </a:solidFill>
              </a:rPr>
              <a:t>what</a:t>
            </a:r>
            <a:r>
              <a:rPr lang="de-DE" sz="2200" dirty="0">
                <a:solidFill>
                  <a:schemeClr val="bg1">
                    <a:lumMod val="85000"/>
                  </a:schemeClr>
                </a:solidFill>
              </a:rPr>
              <a:t>?</a:t>
            </a:r>
          </a:p>
          <a:p>
            <a:pPr>
              <a:lnSpc>
                <a:spcPct val="150000"/>
              </a:lnSpc>
              <a:buFont typeface="Wingdings" panose="05000000000000000000" pitchFamily="2" charset="2"/>
              <a:buChar char="ü"/>
            </a:pPr>
            <a:r>
              <a:rPr lang="de-DE" sz="2200" dirty="0" err="1">
                <a:solidFill>
                  <a:schemeClr val="bg1">
                    <a:lumMod val="85000"/>
                  </a:schemeClr>
                </a:solidFill>
              </a:rPr>
              <a:t>Application</a:t>
            </a:r>
            <a:r>
              <a:rPr lang="de-DE" sz="2200" dirty="0">
                <a:solidFill>
                  <a:schemeClr val="bg1">
                    <a:lumMod val="85000"/>
                  </a:schemeClr>
                </a:solidFill>
              </a:rPr>
              <a:t> </a:t>
            </a:r>
            <a:r>
              <a:rPr lang="de-DE" sz="2200" dirty="0" err="1">
                <a:solidFill>
                  <a:schemeClr val="bg1">
                    <a:lumMod val="85000"/>
                  </a:schemeClr>
                </a:solidFill>
              </a:rPr>
              <a:t>and</a:t>
            </a:r>
            <a:r>
              <a:rPr lang="de-DE" sz="2200" dirty="0">
                <a:solidFill>
                  <a:schemeClr val="bg1">
                    <a:lumMod val="85000"/>
                  </a:schemeClr>
                </a:solidFill>
              </a:rPr>
              <a:t> Evaluation </a:t>
            </a:r>
            <a:r>
              <a:rPr lang="de-DE" sz="2200" dirty="0" err="1">
                <a:solidFill>
                  <a:schemeClr val="bg1">
                    <a:lumMod val="85000"/>
                  </a:schemeClr>
                </a:solidFill>
              </a:rPr>
              <a:t>Process</a:t>
            </a:r>
            <a:endParaRPr lang="de-DE" sz="2200" dirty="0">
              <a:solidFill>
                <a:schemeClr val="bg1">
                  <a:lumMod val="85000"/>
                </a:schemeClr>
              </a:solidFill>
            </a:endParaRPr>
          </a:p>
          <a:p>
            <a:pPr>
              <a:lnSpc>
                <a:spcPct val="150000"/>
              </a:lnSpc>
              <a:buFont typeface="Wingdings" panose="05000000000000000000" pitchFamily="2" charset="2"/>
              <a:buChar char="ü"/>
            </a:pPr>
            <a:r>
              <a:rPr lang="de-DE" sz="2200" dirty="0">
                <a:solidFill>
                  <a:schemeClr val="bg1">
                    <a:lumMod val="85000"/>
                  </a:schemeClr>
                </a:solidFill>
              </a:rPr>
              <a:t>Budget </a:t>
            </a:r>
            <a:r>
              <a:rPr lang="de-DE" sz="2200" dirty="0" err="1">
                <a:solidFill>
                  <a:schemeClr val="bg1">
                    <a:lumMod val="85000"/>
                  </a:schemeClr>
                </a:solidFill>
              </a:rPr>
              <a:t>Calculation</a:t>
            </a:r>
            <a:r>
              <a:rPr lang="de-DE" sz="2200" dirty="0">
                <a:solidFill>
                  <a:schemeClr val="bg1">
                    <a:lumMod val="85000"/>
                  </a:schemeClr>
                </a:solidFill>
              </a:rPr>
              <a:t> &amp; Administrative </a:t>
            </a:r>
            <a:r>
              <a:rPr lang="de-DE" sz="2200" dirty="0" err="1">
                <a:solidFill>
                  <a:schemeClr val="bg1">
                    <a:lumMod val="85000"/>
                  </a:schemeClr>
                </a:solidFill>
              </a:rPr>
              <a:t>Issues</a:t>
            </a:r>
            <a:endParaRPr lang="de-DE" sz="2200" dirty="0">
              <a:solidFill>
                <a:schemeClr val="bg1">
                  <a:lumMod val="85000"/>
                </a:schemeClr>
              </a:solidFill>
            </a:endParaRPr>
          </a:p>
          <a:p>
            <a:pPr>
              <a:lnSpc>
                <a:spcPct val="150000"/>
              </a:lnSpc>
              <a:buFont typeface="Wingdings" panose="05000000000000000000" pitchFamily="2" charset="2"/>
              <a:buChar char="ü"/>
            </a:pPr>
            <a:r>
              <a:rPr lang="de-DE" sz="2200" dirty="0" err="1">
                <a:solidFill>
                  <a:schemeClr val="bg1">
                    <a:lumMod val="85000"/>
                  </a:schemeClr>
                </a:solidFill>
              </a:rPr>
              <a:t>Proposal</a:t>
            </a:r>
            <a:r>
              <a:rPr lang="de-DE" sz="2200" dirty="0">
                <a:solidFill>
                  <a:schemeClr val="bg1">
                    <a:lumMod val="85000"/>
                  </a:schemeClr>
                </a:solidFill>
              </a:rPr>
              <a:t> Writing</a:t>
            </a:r>
          </a:p>
          <a:p>
            <a:pPr>
              <a:lnSpc>
                <a:spcPct val="150000"/>
              </a:lnSpc>
            </a:pPr>
            <a:r>
              <a:rPr lang="de-DE" sz="2200" dirty="0"/>
              <a:t>Outlook: The Interview</a:t>
            </a:r>
          </a:p>
          <a:p>
            <a:endParaRPr lang="de-DE" dirty="0"/>
          </a:p>
          <a:p>
            <a:endParaRPr lang="de-DE" dirty="0"/>
          </a:p>
        </p:txBody>
      </p:sp>
    </p:spTree>
    <p:extLst>
      <p:ext uri="{BB962C8B-B14F-4D97-AF65-F5344CB8AC3E}">
        <p14:creationId xmlns:p14="http://schemas.microsoft.com/office/powerpoint/2010/main" val="83643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4074" y="1579643"/>
            <a:ext cx="7974135" cy="3990253"/>
          </a:xfrm>
        </p:spPr>
        <p:txBody>
          <a:bodyPr/>
          <a:lstStyle/>
          <a:p>
            <a:pPr>
              <a:lnSpc>
                <a:spcPct val="150000"/>
              </a:lnSpc>
              <a:buFont typeface="Wingdings" panose="05000000000000000000" pitchFamily="2" charset="2"/>
              <a:buChar char="ü"/>
            </a:pPr>
            <a:r>
              <a:rPr lang="de-DE" sz="2200" dirty="0">
                <a:solidFill>
                  <a:schemeClr val="bg1">
                    <a:lumMod val="85000"/>
                  </a:schemeClr>
                </a:solidFill>
              </a:rPr>
              <a:t>The </a:t>
            </a:r>
            <a:r>
              <a:rPr lang="de-DE" sz="2200" dirty="0" err="1">
                <a:solidFill>
                  <a:schemeClr val="bg1">
                    <a:lumMod val="85000"/>
                  </a:schemeClr>
                </a:solidFill>
              </a:rPr>
              <a:t>idea</a:t>
            </a:r>
            <a:r>
              <a:rPr lang="de-DE" sz="2200" dirty="0">
                <a:solidFill>
                  <a:schemeClr val="bg1">
                    <a:lumMod val="85000"/>
                  </a:schemeClr>
                </a:solidFill>
              </a:rPr>
              <a:t> </a:t>
            </a:r>
            <a:r>
              <a:rPr lang="de-DE" sz="2200" dirty="0" err="1">
                <a:solidFill>
                  <a:schemeClr val="bg1">
                    <a:lumMod val="85000"/>
                  </a:schemeClr>
                </a:solidFill>
              </a:rPr>
              <a:t>behind</a:t>
            </a:r>
            <a:r>
              <a:rPr lang="de-DE" sz="2200" dirty="0">
                <a:solidFill>
                  <a:schemeClr val="bg1">
                    <a:lumMod val="85000"/>
                  </a:schemeClr>
                </a:solidFill>
              </a:rPr>
              <a:t> </a:t>
            </a:r>
            <a:r>
              <a:rPr lang="de-DE" sz="2200" dirty="0" err="1">
                <a:solidFill>
                  <a:schemeClr val="bg1">
                    <a:lumMod val="85000"/>
                  </a:schemeClr>
                </a:solidFill>
              </a:rPr>
              <a:t>the</a:t>
            </a:r>
            <a:r>
              <a:rPr lang="de-DE" sz="2200" dirty="0">
                <a:solidFill>
                  <a:schemeClr val="bg1">
                    <a:lumMod val="85000"/>
                  </a:schemeClr>
                </a:solidFill>
              </a:rPr>
              <a:t> ERC</a:t>
            </a:r>
          </a:p>
          <a:p>
            <a:pPr>
              <a:lnSpc>
                <a:spcPct val="150000"/>
              </a:lnSpc>
            </a:pPr>
            <a:r>
              <a:rPr lang="de-DE" sz="2200" dirty="0" err="1"/>
              <a:t>Eligibility</a:t>
            </a:r>
            <a:r>
              <a:rPr lang="de-DE" sz="2200" dirty="0"/>
              <a:t> </a:t>
            </a:r>
            <a:r>
              <a:rPr lang="de-DE" sz="2200" dirty="0" err="1"/>
              <a:t>of</a:t>
            </a:r>
            <a:r>
              <a:rPr lang="de-DE" sz="2200" dirty="0"/>
              <a:t> Host </a:t>
            </a:r>
            <a:r>
              <a:rPr lang="de-DE" sz="2200" dirty="0" err="1"/>
              <a:t>Institutions</a:t>
            </a:r>
            <a:r>
              <a:rPr lang="de-DE" sz="2200" dirty="0"/>
              <a:t> </a:t>
            </a:r>
            <a:r>
              <a:rPr lang="de-DE" sz="2200" dirty="0" err="1"/>
              <a:t>and</a:t>
            </a:r>
            <a:r>
              <a:rPr lang="de-DE" sz="2200" dirty="0"/>
              <a:t> Researchers</a:t>
            </a:r>
          </a:p>
          <a:p>
            <a:pPr>
              <a:lnSpc>
                <a:spcPct val="150000"/>
              </a:lnSpc>
            </a:pPr>
            <a:r>
              <a:rPr lang="de-DE" sz="2200" dirty="0" err="1" smtClean="0">
                <a:solidFill>
                  <a:schemeClr val="bg1">
                    <a:lumMod val="85000"/>
                  </a:schemeClr>
                </a:solidFill>
              </a:rPr>
              <a:t>Funding</a:t>
            </a:r>
            <a:r>
              <a:rPr lang="de-DE" sz="2200" dirty="0" smtClean="0">
                <a:solidFill>
                  <a:schemeClr val="bg1">
                    <a:lumMod val="85000"/>
                  </a:schemeClr>
                </a:solidFill>
              </a:rPr>
              <a:t> </a:t>
            </a:r>
            <a:r>
              <a:rPr lang="de-DE" sz="2200" dirty="0" err="1" smtClean="0">
                <a:solidFill>
                  <a:schemeClr val="bg1">
                    <a:lumMod val="85000"/>
                  </a:schemeClr>
                </a:solidFill>
              </a:rPr>
              <a:t>Schemes</a:t>
            </a:r>
            <a:r>
              <a:rPr lang="de-DE" sz="2200" dirty="0" smtClean="0">
                <a:solidFill>
                  <a:schemeClr val="bg1">
                    <a:lumMod val="85000"/>
                  </a:schemeClr>
                </a:solidFill>
              </a:rPr>
              <a:t>  // Deadlines // Who </a:t>
            </a:r>
            <a:r>
              <a:rPr lang="de-DE" sz="2200" dirty="0" err="1" smtClean="0">
                <a:solidFill>
                  <a:schemeClr val="bg1">
                    <a:lumMod val="85000"/>
                  </a:schemeClr>
                </a:solidFill>
              </a:rPr>
              <a:t>is</a:t>
            </a:r>
            <a:r>
              <a:rPr lang="de-DE" sz="2200" dirty="0" smtClean="0">
                <a:solidFill>
                  <a:schemeClr val="bg1">
                    <a:lumMod val="85000"/>
                  </a:schemeClr>
                </a:solidFill>
              </a:rPr>
              <a:t> </a:t>
            </a:r>
            <a:r>
              <a:rPr lang="de-DE" sz="2200" dirty="0" err="1" smtClean="0">
                <a:solidFill>
                  <a:schemeClr val="bg1">
                    <a:lumMod val="85000"/>
                  </a:schemeClr>
                </a:solidFill>
              </a:rPr>
              <a:t>eligible</a:t>
            </a:r>
            <a:r>
              <a:rPr lang="de-DE" sz="2200" dirty="0" smtClean="0">
                <a:solidFill>
                  <a:schemeClr val="bg1">
                    <a:lumMod val="85000"/>
                  </a:schemeClr>
                </a:solidFill>
              </a:rPr>
              <a:t> </a:t>
            </a:r>
            <a:r>
              <a:rPr lang="de-DE" sz="2200" dirty="0" err="1" smtClean="0">
                <a:solidFill>
                  <a:schemeClr val="bg1">
                    <a:lumMod val="85000"/>
                  </a:schemeClr>
                </a:solidFill>
              </a:rPr>
              <a:t>for</a:t>
            </a:r>
            <a:r>
              <a:rPr lang="de-DE" sz="2200" dirty="0" smtClean="0">
                <a:solidFill>
                  <a:schemeClr val="bg1">
                    <a:lumMod val="85000"/>
                  </a:schemeClr>
                </a:solidFill>
              </a:rPr>
              <a:t> </a:t>
            </a:r>
            <a:r>
              <a:rPr lang="de-DE" sz="2200" dirty="0" err="1" smtClean="0">
                <a:solidFill>
                  <a:schemeClr val="bg1">
                    <a:lumMod val="85000"/>
                  </a:schemeClr>
                </a:solidFill>
              </a:rPr>
              <a:t>what</a:t>
            </a:r>
            <a:r>
              <a:rPr lang="de-DE" sz="2200" dirty="0" smtClean="0">
                <a:solidFill>
                  <a:schemeClr val="bg1">
                    <a:lumMod val="85000"/>
                  </a:schemeClr>
                </a:solidFill>
              </a:rPr>
              <a:t>?</a:t>
            </a:r>
          </a:p>
          <a:p>
            <a:pPr>
              <a:lnSpc>
                <a:spcPct val="150000"/>
              </a:lnSpc>
            </a:pPr>
            <a:r>
              <a:rPr lang="de-DE" sz="2200" dirty="0" err="1" smtClean="0">
                <a:solidFill>
                  <a:schemeClr val="bg1">
                    <a:lumMod val="85000"/>
                  </a:schemeClr>
                </a:solidFill>
              </a:rPr>
              <a:t>Application</a:t>
            </a:r>
            <a:r>
              <a:rPr lang="de-DE" sz="2200" dirty="0" smtClean="0">
                <a:solidFill>
                  <a:schemeClr val="bg1">
                    <a:lumMod val="85000"/>
                  </a:schemeClr>
                </a:solidFill>
              </a:rPr>
              <a:t> </a:t>
            </a:r>
            <a:r>
              <a:rPr lang="de-DE" sz="2200" dirty="0" err="1" smtClean="0">
                <a:solidFill>
                  <a:schemeClr val="bg1">
                    <a:lumMod val="85000"/>
                  </a:schemeClr>
                </a:solidFill>
              </a:rPr>
              <a:t>and</a:t>
            </a:r>
            <a:r>
              <a:rPr lang="de-DE" sz="2200" dirty="0" smtClean="0">
                <a:solidFill>
                  <a:schemeClr val="bg1">
                    <a:lumMod val="85000"/>
                  </a:schemeClr>
                </a:solidFill>
              </a:rPr>
              <a:t> Evaluation </a:t>
            </a:r>
            <a:r>
              <a:rPr lang="de-DE" sz="2200" dirty="0" err="1">
                <a:solidFill>
                  <a:schemeClr val="bg1">
                    <a:lumMod val="85000"/>
                  </a:schemeClr>
                </a:solidFill>
              </a:rPr>
              <a:t>P</a:t>
            </a:r>
            <a:r>
              <a:rPr lang="de-DE" sz="2200" dirty="0" err="1" smtClean="0">
                <a:solidFill>
                  <a:schemeClr val="bg1">
                    <a:lumMod val="85000"/>
                  </a:schemeClr>
                </a:solidFill>
              </a:rPr>
              <a:t>rocess</a:t>
            </a:r>
            <a:endParaRPr lang="de-DE" sz="2200" dirty="0" smtClean="0">
              <a:solidFill>
                <a:schemeClr val="bg1">
                  <a:lumMod val="85000"/>
                </a:schemeClr>
              </a:solidFill>
            </a:endParaRPr>
          </a:p>
          <a:p>
            <a:pPr>
              <a:lnSpc>
                <a:spcPct val="150000"/>
              </a:lnSpc>
            </a:pPr>
            <a:r>
              <a:rPr lang="de-DE" sz="2200" dirty="0" smtClean="0">
                <a:solidFill>
                  <a:schemeClr val="bg1">
                    <a:lumMod val="85000"/>
                  </a:schemeClr>
                </a:solidFill>
              </a:rPr>
              <a:t>Budget </a:t>
            </a:r>
            <a:r>
              <a:rPr lang="de-DE" sz="2200" dirty="0" err="1">
                <a:solidFill>
                  <a:schemeClr val="bg1">
                    <a:lumMod val="85000"/>
                  </a:schemeClr>
                </a:solidFill>
              </a:rPr>
              <a:t>C</a:t>
            </a:r>
            <a:r>
              <a:rPr lang="de-DE" sz="2200" dirty="0" err="1" smtClean="0">
                <a:solidFill>
                  <a:schemeClr val="bg1">
                    <a:lumMod val="85000"/>
                  </a:schemeClr>
                </a:solidFill>
              </a:rPr>
              <a:t>alculation</a:t>
            </a:r>
            <a:r>
              <a:rPr lang="de-DE" sz="2200" dirty="0" smtClean="0">
                <a:solidFill>
                  <a:schemeClr val="bg1">
                    <a:lumMod val="85000"/>
                  </a:schemeClr>
                </a:solidFill>
              </a:rPr>
              <a:t> &amp; Administrative </a:t>
            </a:r>
            <a:r>
              <a:rPr lang="de-DE" sz="2200" dirty="0" err="1" smtClean="0">
                <a:solidFill>
                  <a:schemeClr val="bg1">
                    <a:lumMod val="85000"/>
                  </a:schemeClr>
                </a:solidFill>
              </a:rPr>
              <a:t>Issues</a:t>
            </a:r>
            <a:endParaRPr lang="de-DE" sz="2200" dirty="0" smtClean="0">
              <a:solidFill>
                <a:schemeClr val="bg1">
                  <a:lumMod val="85000"/>
                </a:schemeClr>
              </a:solidFill>
            </a:endParaRPr>
          </a:p>
          <a:p>
            <a:pPr>
              <a:lnSpc>
                <a:spcPct val="150000"/>
              </a:lnSpc>
            </a:pPr>
            <a:r>
              <a:rPr lang="de-DE" sz="2200" dirty="0" err="1" smtClean="0">
                <a:solidFill>
                  <a:schemeClr val="bg1">
                    <a:lumMod val="85000"/>
                  </a:schemeClr>
                </a:solidFill>
              </a:rPr>
              <a:t>Proposal</a:t>
            </a:r>
            <a:r>
              <a:rPr lang="de-DE" sz="2200" dirty="0" smtClean="0">
                <a:solidFill>
                  <a:schemeClr val="bg1">
                    <a:lumMod val="85000"/>
                  </a:schemeClr>
                </a:solidFill>
              </a:rPr>
              <a:t> Writing</a:t>
            </a:r>
          </a:p>
          <a:p>
            <a:pPr>
              <a:lnSpc>
                <a:spcPct val="150000"/>
              </a:lnSpc>
            </a:pPr>
            <a:r>
              <a:rPr lang="de-DE" sz="2200" dirty="0" smtClean="0">
                <a:solidFill>
                  <a:schemeClr val="bg1">
                    <a:lumMod val="85000"/>
                  </a:schemeClr>
                </a:solidFill>
              </a:rPr>
              <a:t>Outlook: The Interview</a:t>
            </a:r>
          </a:p>
          <a:p>
            <a:endParaRPr lang="de-DE" dirty="0"/>
          </a:p>
          <a:p>
            <a:endParaRPr lang="de-DE" dirty="0"/>
          </a:p>
        </p:txBody>
      </p:sp>
    </p:spTree>
    <p:extLst>
      <p:ext uri="{BB962C8B-B14F-4D97-AF65-F5344CB8AC3E}">
        <p14:creationId xmlns:p14="http://schemas.microsoft.com/office/powerpoint/2010/main" val="31530136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477266" y="2752784"/>
            <a:ext cx="4465122" cy="3170099"/>
          </a:xfrm>
          <a:prstGeom prst="rect">
            <a:avLst/>
          </a:prstGeom>
          <a:noFill/>
        </p:spPr>
        <p:txBody>
          <a:bodyPr wrap="square" rtlCol="0">
            <a:spAutoFit/>
          </a:bodyPr>
          <a:lstStyle/>
          <a:p>
            <a:pPr marL="285750" indent="-285750">
              <a:buFontTx/>
              <a:buChar char="-"/>
            </a:pPr>
            <a:r>
              <a:rPr lang="en-GB" sz="2000" dirty="0" smtClean="0">
                <a:latin typeface="BundesSans Office Regular"/>
              </a:rPr>
              <a:t>Many National Contact Points and Host Institution offer „Interview Trainings“ </a:t>
            </a:r>
          </a:p>
          <a:p>
            <a:pPr marL="285750" indent="-285750">
              <a:buFontTx/>
              <a:buChar char="-"/>
            </a:pPr>
            <a:endParaRPr lang="en-GB" sz="2000" dirty="0" smtClean="0">
              <a:latin typeface="BundesSans Office Regular"/>
            </a:endParaRPr>
          </a:p>
          <a:p>
            <a:pPr marL="285750" indent="-285750">
              <a:buFontTx/>
              <a:buChar char="-"/>
            </a:pPr>
            <a:r>
              <a:rPr lang="en-GB" sz="2000" dirty="0" smtClean="0">
                <a:latin typeface="BundesSans Office Regular"/>
              </a:rPr>
              <a:t>Ask them as soon as you get invited</a:t>
            </a:r>
          </a:p>
          <a:p>
            <a:pPr marL="285750" indent="-285750">
              <a:buFontTx/>
              <a:buChar char="-"/>
            </a:pPr>
            <a:endParaRPr lang="en-GB" sz="2000" dirty="0" smtClean="0">
              <a:latin typeface="BundesSans Office Regular"/>
            </a:endParaRPr>
          </a:p>
          <a:p>
            <a:pPr marL="285750" indent="-285750">
              <a:buFontTx/>
              <a:buChar char="-"/>
            </a:pPr>
            <a:r>
              <a:rPr lang="en-GB" sz="2000" dirty="0" smtClean="0">
                <a:latin typeface="BundesSans Office Regular"/>
              </a:rPr>
              <a:t>Ask also colleagues to listen to your talk and give honest feedback</a:t>
            </a:r>
          </a:p>
          <a:p>
            <a:endParaRPr lang="en-GB" sz="2000" dirty="0">
              <a:latin typeface="BundesSans Office Regular"/>
            </a:endParaRPr>
          </a:p>
        </p:txBody>
      </p:sp>
      <p:sp>
        <p:nvSpPr>
          <p:cNvPr id="9" name="Rectangle 3"/>
          <p:cNvSpPr>
            <a:spLocks noGrp="1" noChangeArrowheads="1"/>
          </p:cNvSpPr>
          <p:nvPr>
            <p:ph type="title"/>
          </p:nvPr>
        </p:nvSpPr>
        <p:spPr/>
        <p:txBody>
          <a:bodyPr>
            <a:normAutofit/>
          </a:bodyPr>
          <a:lstStyle/>
          <a:p>
            <a:r>
              <a:rPr lang="de-DE" dirty="0"/>
              <a:t>Interview </a:t>
            </a:r>
            <a:r>
              <a:rPr lang="de-DE" dirty="0" err="1" smtClean="0"/>
              <a:t>preparation</a:t>
            </a:r>
            <a:endParaRPr lang="de-DE" dirty="0" smtClean="0"/>
          </a:p>
        </p:txBody>
      </p:sp>
      <p:pic>
        <p:nvPicPr>
          <p:cNvPr id="6146" name="Picture 2" descr="\\intra.dlr.de\PT-ID\OE\OE-80\EUB\EUB_Folien\Bilder_fuer_Praesentationen\Icons\Icon_blau_Confer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51" y="275760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36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Interviews</a:t>
            </a:r>
            <a:endParaRPr lang="en-GB" dirty="0"/>
          </a:p>
        </p:txBody>
      </p:sp>
      <p:sp>
        <p:nvSpPr>
          <p:cNvPr id="3" name="Inhaltsplatzhalter 2"/>
          <p:cNvSpPr>
            <a:spLocks noGrp="1"/>
          </p:cNvSpPr>
          <p:nvPr>
            <p:ph idx="1"/>
          </p:nvPr>
        </p:nvSpPr>
        <p:spPr/>
        <p:txBody>
          <a:bodyPr/>
          <a:lstStyle/>
          <a:p>
            <a:r>
              <a:rPr lang="en-GB" dirty="0" smtClean="0"/>
              <a:t>In Brussels, Belgium  (travel costs paid)</a:t>
            </a:r>
          </a:p>
          <a:p>
            <a:endParaRPr lang="en-GB" dirty="0"/>
          </a:p>
          <a:p>
            <a:r>
              <a:rPr lang="en-GB" dirty="0" smtClean="0"/>
              <a:t>In front of your evaluation panel (no external reviewers)</a:t>
            </a:r>
          </a:p>
          <a:p>
            <a:endParaRPr lang="en-GB" dirty="0"/>
          </a:p>
          <a:p>
            <a:r>
              <a:rPr lang="en-GB" dirty="0" smtClean="0"/>
              <a:t>Usually 30 Minutes in total </a:t>
            </a:r>
          </a:p>
          <a:p>
            <a:endParaRPr lang="en-GB" dirty="0"/>
          </a:p>
          <a:p>
            <a:r>
              <a:rPr lang="en-GB" dirty="0" smtClean="0"/>
              <a:t>Different formats: 5-15 minutes prepared presentation plus questions </a:t>
            </a:r>
          </a:p>
          <a:p>
            <a:endParaRPr lang="en-GB" dirty="0"/>
          </a:p>
          <a:p>
            <a:r>
              <a:rPr lang="en-GB" dirty="0" smtClean="0"/>
              <a:t>Your full proposal is evaluated at this point: the interview might change your proposals’ position on the ranking list</a:t>
            </a:r>
            <a:endParaRPr lang="en-GB" dirty="0"/>
          </a:p>
        </p:txBody>
      </p:sp>
    </p:spTree>
    <p:extLst>
      <p:ext uri="{BB962C8B-B14F-4D97-AF65-F5344CB8AC3E}">
        <p14:creationId xmlns:p14="http://schemas.microsoft.com/office/powerpoint/2010/main" val="204660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p:txBody>
          <a:bodyPr/>
          <a:lstStyle/>
          <a:p>
            <a:pPr>
              <a:lnSpc>
                <a:spcPct val="90000"/>
              </a:lnSpc>
            </a:pPr>
            <a:r>
              <a:rPr lang="en-GB" dirty="0" smtClean="0"/>
              <a:t>Project: </a:t>
            </a:r>
          </a:p>
          <a:p>
            <a:pPr lvl="1">
              <a:lnSpc>
                <a:spcPct val="90000"/>
              </a:lnSpc>
              <a:buFont typeface="Courier New" panose="02070309020205020404" pitchFamily="49" charset="0"/>
              <a:buChar char="o"/>
            </a:pPr>
            <a:r>
              <a:rPr lang="en-GB" dirty="0" smtClean="0"/>
              <a:t>Project idea, preliminary results, limits of the project, risks and challenges</a:t>
            </a:r>
          </a:p>
          <a:p>
            <a:pPr lvl="1">
              <a:lnSpc>
                <a:spcPct val="90000"/>
              </a:lnSpc>
              <a:buFont typeface="Courier New" panose="02070309020205020404" pitchFamily="49" charset="0"/>
              <a:buChar char="o"/>
            </a:pPr>
            <a:r>
              <a:rPr lang="en-GB" dirty="0" smtClean="0"/>
              <a:t>Innovative potential. Is this really new? </a:t>
            </a:r>
          </a:p>
          <a:p>
            <a:pPr>
              <a:lnSpc>
                <a:spcPct val="90000"/>
              </a:lnSpc>
            </a:pPr>
            <a:endParaRPr lang="en-GB" dirty="0" smtClean="0"/>
          </a:p>
          <a:p>
            <a:pPr>
              <a:lnSpc>
                <a:spcPct val="90000"/>
              </a:lnSpc>
            </a:pPr>
            <a:r>
              <a:rPr lang="en-GB" dirty="0" smtClean="0"/>
              <a:t>Project Management</a:t>
            </a:r>
          </a:p>
          <a:p>
            <a:pPr lvl="1">
              <a:lnSpc>
                <a:spcPct val="90000"/>
              </a:lnSpc>
              <a:buFont typeface="Courier New" panose="02070309020205020404" pitchFamily="49" charset="0"/>
              <a:buChar char="o"/>
            </a:pPr>
            <a:r>
              <a:rPr lang="en-GB" dirty="0" smtClean="0"/>
              <a:t>Possible problems, changing methodology</a:t>
            </a:r>
          </a:p>
          <a:p>
            <a:pPr lvl="1">
              <a:lnSpc>
                <a:spcPct val="90000"/>
              </a:lnSpc>
              <a:buFont typeface="Courier New" panose="02070309020205020404" pitchFamily="49" charset="0"/>
              <a:buChar char="o"/>
            </a:pPr>
            <a:r>
              <a:rPr lang="en-GB" dirty="0" smtClean="0"/>
              <a:t>Team recruitment, team management</a:t>
            </a:r>
          </a:p>
          <a:p>
            <a:pPr>
              <a:lnSpc>
                <a:spcPct val="90000"/>
              </a:lnSpc>
            </a:pPr>
            <a:endParaRPr lang="en-GB" dirty="0" smtClean="0"/>
          </a:p>
          <a:p>
            <a:pPr>
              <a:lnSpc>
                <a:spcPct val="90000"/>
              </a:lnSpc>
            </a:pPr>
            <a:r>
              <a:rPr lang="en-GB" dirty="0" smtClean="0"/>
              <a:t>Budget</a:t>
            </a:r>
          </a:p>
          <a:p>
            <a:pPr lvl="1">
              <a:lnSpc>
                <a:spcPct val="90000"/>
              </a:lnSpc>
              <a:buFont typeface="Courier New" panose="02070309020205020404" pitchFamily="49" charset="0"/>
              <a:buChar char="o"/>
            </a:pPr>
            <a:r>
              <a:rPr lang="en-GB" dirty="0" smtClean="0"/>
              <a:t>Necessity of team members / equipment / travels</a:t>
            </a:r>
          </a:p>
          <a:p>
            <a:endParaRPr lang="en-GB" dirty="0"/>
          </a:p>
        </p:txBody>
      </p:sp>
      <p:sp>
        <p:nvSpPr>
          <p:cNvPr id="5" name="Rectangle 3"/>
          <p:cNvSpPr>
            <a:spLocks noGrp="1" noChangeArrowheads="1"/>
          </p:cNvSpPr>
          <p:nvPr>
            <p:ph type="title"/>
          </p:nvPr>
        </p:nvSpPr>
        <p:spPr>
          <a:prstGeom prst="rect">
            <a:avLst/>
          </a:prstGeom>
        </p:spPr>
        <p:txBody>
          <a:bodyPr>
            <a:normAutofit/>
          </a:bodyPr>
          <a:lstStyle/>
          <a:p>
            <a:pPr>
              <a:lnSpc>
                <a:spcPct val="90000"/>
              </a:lnSpc>
            </a:pPr>
            <a:r>
              <a:rPr lang="de-DE" dirty="0" err="1" smtClean="0"/>
              <a:t>Possible</a:t>
            </a:r>
            <a:r>
              <a:rPr lang="de-DE" dirty="0" smtClean="0"/>
              <a:t> Interview </a:t>
            </a:r>
            <a:r>
              <a:rPr lang="de-DE" dirty="0" err="1"/>
              <a:t>Q</a:t>
            </a:r>
            <a:r>
              <a:rPr lang="de-DE" dirty="0" err="1" smtClean="0"/>
              <a:t>uestions</a:t>
            </a:r>
            <a:endParaRPr lang="de-DE" dirty="0" smtClean="0"/>
          </a:p>
        </p:txBody>
      </p:sp>
      <p:pic>
        <p:nvPicPr>
          <p:cNvPr id="2050" name="Picture 2" descr="\\intra.dlr.de\PT-ID\OE\OE-80\EUB\EUB_Folien\Bilder_fuer_Praesentationen\Icons\Icon_Sprechblase.jpg"/>
          <p:cNvPicPr>
            <a:picLocks noChangeAspect="1" noChangeArrowheads="1"/>
          </p:cNvPicPr>
          <p:nvPr/>
        </p:nvPicPr>
        <p:blipFill rotWithShape="1">
          <a:blip r:embed="rId3">
            <a:extLst>
              <a:ext uri="{28A0092B-C50C-407E-A947-70E740481C1C}">
                <a14:useLocalDpi xmlns:a14="http://schemas.microsoft.com/office/drawing/2010/main" val="0"/>
              </a:ext>
            </a:extLst>
          </a:blip>
          <a:srcRect r="5646"/>
          <a:stretch/>
        </p:blipFill>
        <p:spPr bwMode="auto">
          <a:xfrm>
            <a:off x="6785663" y="2996537"/>
            <a:ext cx="1836000" cy="194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8262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idx="1"/>
          </p:nvPr>
        </p:nvSpPr>
        <p:spPr/>
        <p:txBody>
          <a:bodyPr/>
          <a:lstStyle/>
          <a:p>
            <a:pPr marL="342900" indent="-342900">
              <a:buFont typeface="Arial" panose="020B0604020202020204" pitchFamily="34" charset="0"/>
              <a:buChar char="•"/>
            </a:pPr>
            <a:r>
              <a:rPr lang="en-GB" dirty="0" smtClean="0"/>
              <a:t>Independence from PhD-supervisor</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Experiences with leading a team / supervision of students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Your own qualifications and your ability to lead interdisciplinary research</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Your achievements, publications etc.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Your career prospects</a:t>
            </a:r>
          </a:p>
          <a:p>
            <a:pPr marL="342900" indent="-342900">
              <a:buFont typeface="Arial" panose="020B0604020202020204" pitchFamily="34" charset="0"/>
              <a:buChar char="•"/>
            </a:pPr>
            <a:endParaRPr lang="en-GB" dirty="0"/>
          </a:p>
        </p:txBody>
      </p:sp>
      <p:sp>
        <p:nvSpPr>
          <p:cNvPr id="5" name="Rectangle 3"/>
          <p:cNvSpPr>
            <a:spLocks noGrp="1" noChangeArrowheads="1"/>
          </p:cNvSpPr>
          <p:nvPr>
            <p:ph type="title"/>
          </p:nvPr>
        </p:nvSpPr>
        <p:spPr>
          <a:prstGeom prst="rect">
            <a:avLst/>
          </a:prstGeom>
        </p:spPr>
        <p:txBody>
          <a:bodyPr>
            <a:normAutofit fontScale="92500"/>
          </a:bodyPr>
          <a:lstStyle/>
          <a:p>
            <a:r>
              <a:rPr lang="de-DE" dirty="0" err="1" smtClean="0"/>
              <a:t>Possible</a:t>
            </a:r>
            <a:r>
              <a:rPr lang="de-DE" dirty="0" smtClean="0"/>
              <a:t> Interview </a:t>
            </a:r>
            <a:r>
              <a:rPr lang="de-DE" dirty="0" err="1"/>
              <a:t>Q</a:t>
            </a:r>
            <a:r>
              <a:rPr lang="de-DE" dirty="0" err="1" smtClean="0"/>
              <a:t>uestions</a:t>
            </a:r>
            <a:r>
              <a:rPr lang="de-DE" dirty="0" smtClean="0"/>
              <a:t> II</a:t>
            </a:r>
          </a:p>
        </p:txBody>
      </p:sp>
    </p:spTree>
    <p:extLst>
      <p:ext uri="{BB962C8B-B14F-4D97-AF65-F5344CB8AC3E}">
        <p14:creationId xmlns:p14="http://schemas.microsoft.com/office/powerpoint/2010/main" val="16662220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Lessons</a:t>
            </a:r>
            <a:r>
              <a:rPr lang="de-DE" dirty="0" smtClean="0"/>
              <a:t> </a:t>
            </a:r>
            <a:r>
              <a:rPr lang="de-DE" dirty="0" err="1" smtClean="0"/>
              <a:t>learnt</a:t>
            </a:r>
            <a:r>
              <a:rPr lang="de-DE" dirty="0" smtClean="0"/>
              <a:t> </a:t>
            </a:r>
            <a:r>
              <a:rPr lang="de-DE" dirty="0" err="1" smtClean="0"/>
              <a:t>today</a:t>
            </a:r>
            <a:r>
              <a:rPr lang="de-DE" dirty="0" smtClean="0"/>
              <a:t>	</a:t>
            </a:r>
            <a:endParaRPr lang="de-DE" dirty="0"/>
          </a:p>
        </p:txBody>
      </p:sp>
      <p:sp>
        <p:nvSpPr>
          <p:cNvPr id="3" name="Inhaltsplatzhalter 2"/>
          <p:cNvSpPr>
            <a:spLocks noGrp="1"/>
          </p:cNvSpPr>
          <p:nvPr>
            <p:ph idx="1"/>
          </p:nvPr>
        </p:nvSpPr>
        <p:spPr/>
        <p:txBody>
          <a:bodyPr/>
          <a:lstStyle/>
          <a:p>
            <a:r>
              <a:rPr lang="en-GB" dirty="0" smtClean="0"/>
              <a:t>You need to have a really good scientific idea</a:t>
            </a:r>
          </a:p>
          <a:p>
            <a:endParaRPr lang="en-GB" dirty="0" smtClean="0"/>
          </a:p>
          <a:p>
            <a:r>
              <a:rPr lang="en-GB" dirty="0" smtClean="0"/>
              <a:t>Talk to your contacts in Europe soon about it (scientists, host institution, national contact point)</a:t>
            </a:r>
          </a:p>
          <a:p>
            <a:endParaRPr lang="en-GB" dirty="0" smtClean="0"/>
          </a:p>
          <a:p>
            <a:r>
              <a:rPr lang="en-GB" dirty="0" smtClean="0"/>
              <a:t>Always remember the situation and perspective of the reviewer when writing your proposal </a:t>
            </a:r>
          </a:p>
          <a:p>
            <a:endParaRPr lang="en-GB" dirty="0" smtClean="0"/>
          </a:p>
          <a:p>
            <a:r>
              <a:rPr lang="en-GB" dirty="0" smtClean="0"/>
              <a:t>Be exited about your project </a:t>
            </a:r>
            <a:r>
              <a:rPr lang="en-GB" dirty="0" smtClean="0">
                <a:sym typeface="Wingdings" panose="05000000000000000000" pitchFamily="2" charset="2"/>
              </a:rPr>
              <a:t></a:t>
            </a:r>
            <a:endParaRPr lang="en-GB" dirty="0" smtClean="0"/>
          </a:p>
        </p:txBody>
      </p:sp>
    </p:spTree>
    <p:extLst>
      <p:ext uri="{BB962C8B-B14F-4D97-AF65-F5344CB8AC3E}">
        <p14:creationId xmlns:p14="http://schemas.microsoft.com/office/powerpoint/2010/main" val="21033695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intra.dlr.de\PT-ID\OE\OE-80\EUB\EUB_Folien\Bilder_fuer_Praesentationen\Icons\Icon_Handsh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000" y="3255843"/>
            <a:ext cx="1728000" cy="1728000"/>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p:txBody>
          <a:bodyPr/>
          <a:lstStyle/>
          <a:p>
            <a:r>
              <a:rPr lang="en-GB" dirty="0" smtClean="0"/>
              <a:t>Work in an already established ERC team in Europe for some weeks or months</a:t>
            </a:r>
          </a:p>
          <a:p>
            <a:pPr marL="0" indent="0">
              <a:buNone/>
            </a:pPr>
            <a:endParaRPr lang="en-US" sz="1100" dirty="0" smtClean="0"/>
          </a:p>
          <a:p>
            <a:r>
              <a:rPr lang="en-US" dirty="0" smtClean="0"/>
              <a:t>Eligible for JSPS Fellows (</a:t>
            </a:r>
            <a:r>
              <a:rPr lang="ja-JP" altLang="en-US" smtClean="0"/>
              <a:t>特別研究員</a:t>
            </a:r>
            <a:r>
              <a:rPr lang="en-US" dirty="0" smtClean="0"/>
              <a:t>) since 2015 and JST-backed researchers since 2018</a:t>
            </a:r>
          </a:p>
          <a:p>
            <a:endParaRPr lang="en-US" sz="1100" dirty="0"/>
          </a:p>
          <a:p>
            <a:pPr marL="0" indent="0">
              <a:buNone/>
            </a:pPr>
            <a:endParaRPr lang="en-US" sz="1100" dirty="0" smtClean="0"/>
          </a:p>
          <a:p>
            <a:r>
              <a:rPr lang="en-US" dirty="0" smtClean="0"/>
              <a:t>Further </a:t>
            </a:r>
            <a:r>
              <a:rPr lang="en-US" dirty="0"/>
              <a:t>information: </a:t>
            </a:r>
            <a:endParaRPr lang="en-US" dirty="0" smtClean="0"/>
          </a:p>
          <a:p>
            <a:pPr lvl="1"/>
            <a:r>
              <a:rPr lang="en-US" dirty="0" smtClean="0">
                <a:hlinkClick r:id="rId3"/>
              </a:rPr>
              <a:t>http</a:t>
            </a:r>
            <a:r>
              <a:rPr lang="en-US" dirty="0">
                <a:hlinkClick r:id="rId3"/>
              </a:rPr>
              <a:t>://</a:t>
            </a:r>
            <a:r>
              <a:rPr lang="en-US" dirty="0" smtClean="0">
                <a:hlinkClick r:id="rId3"/>
              </a:rPr>
              <a:t>www.jsps.go.jp/j-pd/pd_user-haken.html</a:t>
            </a:r>
            <a:r>
              <a:rPr lang="en-US" dirty="0" smtClean="0"/>
              <a:t> (Japanese)</a:t>
            </a:r>
          </a:p>
          <a:p>
            <a:pPr lvl="1"/>
            <a:r>
              <a:rPr lang="en-GB" dirty="0" smtClean="0">
                <a:hlinkClick r:id="rId4"/>
              </a:rPr>
              <a:t>https://erc.europa.eu/funding/additional-opportunities#International%20Arrangement%20funding</a:t>
            </a:r>
            <a:endParaRPr lang="en-GB" dirty="0" smtClean="0"/>
          </a:p>
          <a:p>
            <a:pPr lvl="1"/>
            <a:endParaRPr lang="en-GB" dirty="0"/>
          </a:p>
        </p:txBody>
      </p:sp>
      <p:sp>
        <p:nvSpPr>
          <p:cNvPr id="2" name="Titel 1"/>
          <p:cNvSpPr>
            <a:spLocks noGrp="1"/>
          </p:cNvSpPr>
          <p:nvPr>
            <p:ph type="title"/>
          </p:nvPr>
        </p:nvSpPr>
        <p:spPr/>
        <p:txBody>
          <a:bodyPr/>
          <a:lstStyle/>
          <a:p>
            <a:r>
              <a:rPr lang="en-GB" dirty="0" smtClean="0"/>
              <a:t>Not ready for your own application yet?</a:t>
            </a:r>
            <a:endParaRPr lang="en-GB" dirty="0"/>
          </a:p>
        </p:txBody>
      </p:sp>
    </p:spTree>
    <p:extLst>
      <p:ext uri="{BB962C8B-B14F-4D97-AF65-F5344CB8AC3E}">
        <p14:creationId xmlns:p14="http://schemas.microsoft.com/office/powerpoint/2010/main" val="419552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Procedure</a:t>
            </a:r>
            <a:endParaRPr lang="en-GB" dirty="0"/>
          </a:p>
        </p:txBody>
      </p:sp>
      <p:sp>
        <p:nvSpPr>
          <p:cNvPr id="3" name="Inhaltsplatzhalter 2"/>
          <p:cNvSpPr>
            <a:spLocks noGrp="1"/>
          </p:cNvSpPr>
          <p:nvPr>
            <p:ph idx="1"/>
          </p:nvPr>
        </p:nvSpPr>
        <p:spPr>
          <a:xfrm>
            <a:off x="764075" y="2125553"/>
            <a:ext cx="4695030" cy="3990253"/>
          </a:xfrm>
        </p:spPr>
        <p:txBody>
          <a:bodyPr/>
          <a:lstStyle/>
          <a:p>
            <a:r>
              <a:rPr lang="en-GB" dirty="0" smtClean="0"/>
              <a:t>ERC sends expressions of interest to PI’s of running ERC projects in Europe: interested in hosting a JSPS Fellow?</a:t>
            </a:r>
          </a:p>
          <a:p>
            <a:endParaRPr lang="en-GB" dirty="0" smtClean="0"/>
          </a:p>
          <a:p>
            <a:r>
              <a:rPr lang="en-GB" dirty="0" smtClean="0"/>
              <a:t>ERC sends JSPS/JST the list of interested PI’s/teams with project description (Autumn)</a:t>
            </a:r>
          </a:p>
          <a:p>
            <a:endParaRPr lang="en-GB" dirty="0"/>
          </a:p>
          <a:p>
            <a:r>
              <a:rPr lang="en-GB" dirty="0" smtClean="0"/>
              <a:t>JSPS/JST informs their Fellows (</a:t>
            </a:r>
            <a:r>
              <a:rPr lang="en-GB" dirty="0" err="1" smtClean="0"/>
              <a:t>deadline~spring</a:t>
            </a:r>
            <a:r>
              <a:rPr lang="en-GB" dirty="0" smtClean="0"/>
              <a:t>)</a:t>
            </a:r>
          </a:p>
          <a:p>
            <a:endParaRPr lang="en-GB" dirty="0" smtClean="0"/>
          </a:p>
          <a:p>
            <a:endParaRPr lang="en-GB" dirty="0"/>
          </a:p>
        </p:txBody>
      </p:sp>
      <p:pic>
        <p:nvPicPr>
          <p:cNvPr id="1026" name="Picture 2" descr="\\intra.dlr.de\PT-ID\OE\OE-80\EUB\EUB_Folien\Bilder_fuer_Praesentationen\Icons\Icon_Austaus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163" y="237215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794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funded?</a:t>
            </a:r>
            <a:endParaRPr lang="en-GB" dirty="0"/>
          </a:p>
        </p:txBody>
      </p:sp>
      <p:sp>
        <p:nvSpPr>
          <p:cNvPr id="3" name="Inhaltsplatzhalter 2"/>
          <p:cNvSpPr>
            <a:spLocks noGrp="1"/>
          </p:cNvSpPr>
          <p:nvPr>
            <p:ph idx="1"/>
          </p:nvPr>
        </p:nvSpPr>
        <p:spPr>
          <a:xfrm>
            <a:off x="764074" y="2125553"/>
            <a:ext cx="7974135" cy="4302543"/>
          </a:xfrm>
        </p:spPr>
        <p:txBody>
          <a:bodyPr/>
          <a:lstStyle/>
          <a:p>
            <a:pPr>
              <a:spcBef>
                <a:spcPts val="1200"/>
              </a:spcBef>
            </a:pPr>
            <a:r>
              <a:rPr lang="en-US" dirty="0" smtClean="0"/>
              <a:t>Research Visits in ERC projects in Europe – as long as the limit of duration for overseas visit stipulated in the JSPS/JST Guidelines</a:t>
            </a:r>
            <a:endParaRPr lang="en-US" dirty="0"/>
          </a:p>
          <a:p>
            <a:pPr>
              <a:spcBef>
                <a:spcPts val="1200"/>
              </a:spcBef>
            </a:pPr>
            <a:r>
              <a:rPr lang="en-US" dirty="0" smtClean="0"/>
              <a:t>JSPS Fellows continue to receive their stipend from JSPS/JST during their visit in Europe</a:t>
            </a:r>
          </a:p>
          <a:p>
            <a:pPr>
              <a:spcBef>
                <a:spcPts val="1200"/>
              </a:spcBef>
            </a:pPr>
            <a:r>
              <a:rPr lang="en-US" dirty="0" smtClean="0"/>
              <a:t>Travel expenses covered according to JSPS/JST guidelines</a:t>
            </a:r>
          </a:p>
          <a:p>
            <a:pPr>
              <a:spcBef>
                <a:spcPts val="1200"/>
              </a:spcBef>
            </a:pPr>
            <a:r>
              <a:rPr lang="en-US" dirty="0" smtClean="0"/>
              <a:t>ERC At </a:t>
            </a:r>
            <a:r>
              <a:rPr lang="en-US" dirty="0"/>
              <a:t>least 12 months prior to the termination date of the </a:t>
            </a:r>
            <a:r>
              <a:rPr lang="en-US" dirty="0" smtClean="0"/>
              <a:t>MEXT-funded project</a:t>
            </a:r>
          </a:p>
          <a:p>
            <a:pPr>
              <a:spcBef>
                <a:spcPts val="1200"/>
              </a:spcBef>
            </a:pPr>
            <a:r>
              <a:rPr lang="en-US" dirty="0" smtClean="0"/>
              <a:t>The ERC grant can cover subsistence costs (per diem), consumables, conferences etc. – with direct relation to the ERC-project</a:t>
            </a:r>
          </a:p>
        </p:txBody>
      </p:sp>
    </p:spTree>
    <p:extLst>
      <p:ext uri="{BB962C8B-B14F-4D97-AF65-F5344CB8AC3E}">
        <p14:creationId xmlns:p14="http://schemas.microsoft.com/office/powerpoint/2010/main" val="319208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27" y="3119227"/>
            <a:ext cx="7974136" cy="533400"/>
          </a:xfrm>
        </p:spPr>
        <p:txBody>
          <a:bodyPr/>
          <a:lstStyle/>
          <a:p>
            <a:pPr algn="ctr"/>
            <a:r>
              <a:rPr lang="de-DE" sz="4000" b="1" dirty="0" err="1" smtClean="0"/>
              <a:t>Synergy</a:t>
            </a:r>
            <a:r>
              <a:rPr lang="de-DE" sz="4000" b="1" dirty="0" smtClean="0"/>
              <a:t> Grants</a:t>
            </a:r>
            <a:endParaRPr lang="de-DE" sz="4000" b="1" dirty="0"/>
          </a:p>
        </p:txBody>
      </p:sp>
    </p:spTree>
    <p:extLst>
      <p:ext uri="{BB962C8B-B14F-4D97-AF65-F5344CB8AC3E}">
        <p14:creationId xmlns:p14="http://schemas.microsoft.com/office/powerpoint/2010/main" val="8675533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Synergy</a:t>
            </a:r>
            <a:r>
              <a:rPr lang="de-DE" dirty="0" smtClean="0"/>
              <a:t> Grants</a:t>
            </a:r>
            <a:endParaRPr lang="de-DE" dirty="0"/>
          </a:p>
        </p:txBody>
      </p:sp>
      <p:sp>
        <p:nvSpPr>
          <p:cNvPr id="3" name="Inhaltsplatzhalter 2"/>
          <p:cNvSpPr>
            <a:spLocks noGrp="1"/>
          </p:cNvSpPr>
          <p:nvPr>
            <p:ph idx="1"/>
          </p:nvPr>
        </p:nvSpPr>
        <p:spPr>
          <a:xfrm>
            <a:off x="748244" y="2275678"/>
            <a:ext cx="7438166" cy="2241731"/>
          </a:xfrm>
        </p:spPr>
        <p:txBody>
          <a:bodyPr/>
          <a:lstStyle/>
          <a:p>
            <a:pPr marL="0" indent="0" algn="ctr">
              <a:buNone/>
            </a:pPr>
            <a:endParaRPr lang="en-GB" i="1" dirty="0" smtClean="0"/>
          </a:p>
          <a:p>
            <a:pPr marL="0" indent="0" algn="ctr">
              <a:buNone/>
            </a:pPr>
            <a:r>
              <a:rPr lang="en-GB" i="1" dirty="0" smtClean="0"/>
              <a:t>Bring together complementary skills, knowledges in new ways, in order to jointly address ambitious research problems</a:t>
            </a:r>
          </a:p>
          <a:p>
            <a:endParaRPr lang="en-GB" i="1" dirty="0"/>
          </a:p>
        </p:txBody>
      </p:sp>
      <p:pic>
        <p:nvPicPr>
          <p:cNvPr id="4" name="Picture 2" descr="\\intra.dlr.de\PT-ID\OE\OE-80\EUB\EUB_Folien\Bilder_fuer_Praesentationen\Icons\Icon_Zahnrae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1153">
            <a:off x="6446010" y="4192004"/>
            <a:ext cx="16560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intra.dlr.de\PT-ID\OE\OE-80\EUB\EUB_Folien\Bilder_fuer_Praesentationen\Icons\Icon_blau_Collabo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381" y="341146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20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p:nvPr/>
        </p:nvGrpSpPr>
        <p:grpSpPr>
          <a:xfrm>
            <a:off x="755650" y="2276475"/>
            <a:ext cx="5256213" cy="4183063"/>
            <a:chOff x="755650" y="2276475"/>
            <a:chExt cx="5256213" cy="4183063"/>
          </a:xfrm>
        </p:grpSpPr>
        <p:pic>
          <p:nvPicPr>
            <p:cNvPr id="565250" name="Picture 2" descr="jau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420938"/>
              <a:ext cx="625475" cy="425450"/>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65256" name="Group 8"/>
            <p:cNvGrpSpPr>
              <a:grpSpLocks/>
            </p:cNvGrpSpPr>
            <p:nvPr/>
          </p:nvGrpSpPr>
          <p:grpSpPr bwMode="auto">
            <a:xfrm>
              <a:off x="755650" y="2276475"/>
              <a:ext cx="5256213" cy="4183063"/>
              <a:chOff x="476" y="1434"/>
              <a:chExt cx="3311" cy="2635"/>
            </a:xfrm>
          </p:grpSpPr>
          <p:sp>
            <p:nvSpPr>
              <p:cNvPr id="12302" name="Line 9"/>
              <p:cNvSpPr>
                <a:spLocks noChangeShapeType="1"/>
              </p:cNvSpPr>
              <p:nvPr/>
            </p:nvSpPr>
            <p:spPr bwMode="auto">
              <a:xfrm>
                <a:off x="2064" y="1434"/>
                <a:ext cx="1723"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303" name="Group 10"/>
              <p:cNvGrpSpPr>
                <a:grpSpLocks/>
              </p:cNvGrpSpPr>
              <p:nvPr/>
            </p:nvGrpSpPr>
            <p:grpSpPr bwMode="auto">
              <a:xfrm>
                <a:off x="476" y="1434"/>
                <a:ext cx="3311" cy="2635"/>
                <a:chOff x="476" y="1434"/>
                <a:chExt cx="3311" cy="2635"/>
              </a:xfrm>
            </p:grpSpPr>
            <p:sp>
              <p:nvSpPr>
                <p:cNvPr id="12304" name="Rectangle 11"/>
                <p:cNvSpPr>
                  <a:spLocks noChangeArrowheads="1"/>
                </p:cNvSpPr>
                <p:nvPr/>
              </p:nvSpPr>
              <p:spPr bwMode="auto">
                <a:xfrm>
                  <a:off x="476" y="1842"/>
                  <a:ext cx="3311" cy="22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305" name="Line 12"/>
                <p:cNvSpPr>
                  <a:spLocks noChangeShapeType="1"/>
                </p:cNvSpPr>
                <p:nvPr/>
              </p:nvSpPr>
              <p:spPr bwMode="auto">
                <a:xfrm flipV="1">
                  <a:off x="476" y="1434"/>
                  <a:ext cx="1588"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306" name="Text Box 13"/>
                <p:cNvSpPr txBox="1">
                  <a:spLocks noChangeArrowheads="1"/>
                </p:cNvSpPr>
                <p:nvPr/>
              </p:nvSpPr>
              <p:spPr bwMode="auto">
                <a:xfrm>
                  <a:off x="521" y="3838"/>
                  <a:ext cx="326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algn="ctr" eaLnBrk="1" hangingPunct="1">
                    <a:spcBef>
                      <a:spcPct val="50000"/>
                    </a:spcBef>
                  </a:pPr>
                  <a:r>
                    <a:rPr lang="de-DE" b="1"/>
                    <a:t>Host Institution (HI) </a:t>
                  </a:r>
                </a:p>
              </p:txBody>
            </p:sp>
          </p:grpSp>
        </p:grpSp>
      </p:grpSp>
      <p:grpSp>
        <p:nvGrpSpPr>
          <p:cNvPr id="10" name="Gruppieren 9"/>
          <p:cNvGrpSpPr/>
          <p:nvPr/>
        </p:nvGrpSpPr>
        <p:grpSpPr>
          <a:xfrm>
            <a:off x="6011863" y="2492375"/>
            <a:ext cx="2889250" cy="2407684"/>
            <a:chOff x="6011863" y="2492375"/>
            <a:chExt cx="2889250" cy="2407684"/>
          </a:xfrm>
        </p:grpSpPr>
        <p:grpSp>
          <p:nvGrpSpPr>
            <p:cNvPr id="9" name="Gruppieren 8"/>
            <p:cNvGrpSpPr/>
            <p:nvPr/>
          </p:nvGrpSpPr>
          <p:grpSpPr>
            <a:xfrm>
              <a:off x="6011863" y="2492375"/>
              <a:ext cx="2889250" cy="2407684"/>
              <a:chOff x="6011863" y="2492375"/>
              <a:chExt cx="2889250" cy="2407684"/>
            </a:xfrm>
          </p:grpSpPr>
          <p:sp>
            <p:nvSpPr>
              <p:cNvPr id="12298" name="Text Box 17"/>
              <p:cNvSpPr txBox="1">
                <a:spLocks noChangeArrowheads="1"/>
              </p:cNvSpPr>
              <p:nvPr/>
            </p:nvSpPr>
            <p:spPr bwMode="auto">
              <a:xfrm>
                <a:off x="7532892" y="2924184"/>
                <a:ext cx="1223781" cy="77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spcBef>
                    <a:spcPct val="50000"/>
                  </a:spcBef>
                </a:pPr>
                <a:r>
                  <a:rPr lang="de-DE" dirty="0"/>
                  <a:t>additional </a:t>
                </a:r>
              </a:p>
              <a:p>
                <a:pPr eaLnBrk="1" hangingPunct="1">
                  <a:spcBef>
                    <a:spcPct val="50000"/>
                  </a:spcBef>
                </a:pPr>
                <a:r>
                  <a:rPr lang="de-DE" dirty="0"/>
                  <a:t>Institution</a:t>
                </a:r>
              </a:p>
            </p:txBody>
          </p:sp>
          <p:grpSp>
            <p:nvGrpSpPr>
              <p:cNvPr id="8" name="Gruppieren 7"/>
              <p:cNvGrpSpPr/>
              <p:nvPr/>
            </p:nvGrpSpPr>
            <p:grpSpPr>
              <a:xfrm>
                <a:off x="6011863" y="2492375"/>
                <a:ext cx="2889250" cy="2407684"/>
                <a:chOff x="6011863" y="2492375"/>
                <a:chExt cx="2889250" cy="2407684"/>
              </a:xfrm>
            </p:grpSpPr>
            <p:pic>
              <p:nvPicPr>
                <p:cNvPr id="12296" name="Picture 15" descr="MC90019788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319" y="3860828"/>
                  <a:ext cx="1244415" cy="92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ieren 6"/>
                <p:cNvGrpSpPr/>
                <p:nvPr/>
              </p:nvGrpSpPr>
              <p:grpSpPr>
                <a:xfrm>
                  <a:off x="6011863" y="2492375"/>
                  <a:ext cx="2889250" cy="2407684"/>
                  <a:chOff x="6011863" y="2492375"/>
                  <a:chExt cx="2889250" cy="2407684"/>
                </a:xfrm>
              </p:grpSpPr>
              <p:sp>
                <p:nvSpPr>
                  <p:cNvPr id="12297" name="Rectangle 16"/>
                  <p:cNvSpPr>
                    <a:spLocks noChangeArrowheads="1"/>
                  </p:cNvSpPr>
                  <p:nvPr/>
                </p:nvSpPr>
                <p:spPr bwMode="auto">
                  <a:xfrm>
                    <a:off x="7317024" y="2492375"/>
                    <a:ext cx="1584089" cy="22320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2299" name="Line 19"/>
                  <p:cNvSpPr>
                    <a:spLocks noChangeShapeType="1"/>
                  </p:cNvSpPr>
                  <p:nvPr/>
                </p:nvSpPr>
                <p:spPr bwMode="auto">
                  <a:xfrm flipH="1">
                    <a:off x="6011863" y="4365664"/>
                    <a:ext cx="909137" cy="13830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5" name="Picture 4" descr="\\intra.dlr.de\PT-ID\OE\OE-80\EUB\EUB_Folien\Bilder_fuer_Praesentationen\Icons\einzel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96" y="4090434"/>
                    <a:ext cx="714375" cy="809625"/>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2301" name="Oval 18"/>
            <p:cNvSpPr>
              <a:spLocks noChangeArrowheads="1"/>
            </p:cNvSpPr>
            <p:nvPr/>
          </p:nvSpPr>
          <p:spPr bwMode="auto">
            <a:xfrm>
              <a:off x="6921002" y="4107880"/>
              <a:ext cx="792045" cy="792179"/>
            </a:xfrm>
            <a:prstGeom prst="ellipse">
              <a:avLst/>
            </a:prstGeom>
            <a:noFill/>
            <a:ln w="412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23" name="Textplatzhalter 3"/>
          <p:cNvSpPr>
            <a:spLocks noGrp="1"/>
          </p:cNvSpPr>
          <p:nvPr>
            <p:ph type="title"/>
          </p:nvPr>
        </p:nvSpPr>
        <p:spPr/>
        <p:txBody>
          <a:bodyPr/>
          <a:lstStyle/>
          <a:p>
            <a:r>
              <a:rPr lang="de-DE" dirty="0" err="1" smtClean="0"/>
              <a:t>Principal</a:t>
            </a:r>
            <a:r>
              <a:rPr lang="de-DE" dirty="0" smtClean="0"/>
              <a:t> </a:t>
            </a:r>
            <a:r>
              <a:rPr lang="de-DE" dirty="0" err="1" smtClean="0"/>
              <a:t>Investigator</a:t>
            </a:r>
            <a:r>
              <a:rPr lang="de-DE" dirty="0" smtClean="0"/>
              <a:t> (PI) + Team</a:t>
            </a:r>
            <a:endParaRPr lang="de-DE" dirty="0"/>
          </a:p>
        </p:txBody>
      </p:sp>
      <p:pic>
        <p:nvPicPr>
          <p:cNvPr id="22" name="Picture 3" descr="\\intra.dlr.de\PT-ID\OE\OE-80\EUB\EUB_Folien\Bilder_fuer_Praesentationen\Icons\Icon_blau_Wi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125" y="3608410"/>
            <a:ext cx="1872000" cy="1872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p:cNvGrpSpPr/>
          <p:nvPr/>
        </p:nvGrpSpPr>
        <p:grpSpPr>
          <a:xfrm>
            <a:off x="3059113" y="3806141"/>
            <a:ext cx="2104632" cy="1512000"/>
            <a:chOff x="3059113" y="3806141"/>
            <a:chExt cx="2104632" cy="1512000"/>
          </a:xfrm>
        </p:grpSpPr>
        <p:sp>
          <p:nvSpPr>
            <p:cNvPr id="12308" name="Text Box 7"/>
            <p:cNvSpPr txBox="1">
              <a:spLocks noChangeArrowheads="1"/>
            </p:cNvSpPr>
            <p:nvPr/>
          </p:nvSpPr>
          <p:spPr bwMode="auto">
            <a:xfrm>
              <a:off x="3059113" y="4366041"/>
              <a:ext cx="288964" cy="36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ヒラギノ角ゴ Pro W3" pitchFamily="123" charset="-128"/>
                </a:defRPr>
              </a:lvl1pPr>
              <a:lvl2pPr marL="742950" indent="-285750" eaLnBrk="0" hangingPunct="0">
                <a:defRPr>
                  <a:solidFill>
                    <a:schemeClr val="tx1"/>
                  </a:solidFill>
                  <a:latin typeface="Arial" charset="0"/>
                  <a:ea typeface="ヒラギノ角ゴ Pro W3" pitchFamily="123" charset="-128"/>
                </a:defRPr>
              </a:lvl2pPr>
              <a:lvl3pPr marL="1143000" indent="-228600" eaLnBrk="0" hangingPunct="0">
                <a:defRPr>
                  <a:solidFill>
                    <a:schemeClr val="tx1"/>
                  </a:solidFill>
                  <a:latin typeface="Arial" charset="0"/>
                  <a:ea typeface="ヒラギノ角ゴ Pro W3" pitchFamily="123" charset="-128"/>
                </a:defRPr>
              </a:lvl3pPr>
              <a:lvl4pPr marL="1600200" indent="-228600" eaLnBrk="0" hangingPunct="0">
                <a:defRPr>
                  <a:solidFill>
                    <a:schemeClr val="tx1"/>
                  </a:solidFill>
                  <a:latin typeface="Arial" charset="0"/>
                  <a:ea typeface="ヒラギノ角ゴ Pro W3" pitchFamily="123" charset="-128"/>
                </a:defRPr>
              </a:lvl4pPr>
              <a:lvl5pPr marL="2057400" indent="-228600" eaLnBrk="0" hangingPunct="0">
                <a:defRPr>
                  <a:solidFill>
                    <a:schemeClr val="tx1"/>
                  </a:solidFill>
                  <a:latin typeface="Arial" charset="0"/>
                  <a:ea typeface="ヒラギノ角ゴ Pro W3" pitchFamily="123"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23"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23"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23"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23" charset="-128"/>
                </a:defRPr>
              </a:lvl9pPr>
            </a:lstStyle>
            <a:p>
              <a:pPr eaLnBrk="1" hangingPunct="1">
                <a:spcBef>
                  <a:spcPct val="50000"/>
                </a:spcBef>
              </a:pPr>
              <a:r>
                <a:rPr lang="de-DE" dirty="0"/>
                <a:t>+</a:t>
              </a:r>
            </a:p>
          </p:txBody>
        </p:sp>
        <p:pic>
          <p:nvPicPr>
            <p:cNvPr id="12291" name="Picture 3" descr="\\intra.dlr.de\PT-ID\OE\OE-80\EUB\EUB_Folien\Bilder_fuer_Praesentationen\Icons\Icon_3Pers_w_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745" y="3806141"/>
              <a:ext cx="1512000" cy="151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323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dirty="0" smtClean="0"/>
              <a:t>2 – 4 „Principal Investigators“ with their teams</a:t>
            </a:r>
          </a:p>
          <a:p>
            <a:r>
              <a:rPr lang="en-GB" dirty="0" smtClean="0"/>
              <a:t>No restrictions on location of PIs</a:t>
            </a:r>
          </a:p>
          <a:p>
            <a:pPr lvl="1"/>
            <a:r>
              <a:rPr lang="en-GB" dirty="0" smtClean="0"/>
              <a:t>Can come from the same group within one HI, different HIs within one country or from different countries (within EU or AC)</a:t>
            </a:r>
          </a:p>
          <a:p>
            <a:pPr lvl="1"/>
            <a:r>
              <a:rPr lang="en-GB" dirty="0" smtClean="0"/>
              <a:t>In 2020 call: possible to have even 1 of the PI‘s outside EU/AC</a:t>
            </a:r>
          </a:p>
          <a:p>
            <a:r>
              <a:rPr lang="en-GB" dirty="0" smtClean="0"/>
              <a:t>Early stage researcher or experienced researcher with proven track record – each person is evaluated on his/her specific career stage </a:t>
            </a:r>
          </a:p>
          <a:p>
            <a:r>
              <a:rPr lang="en-GB" dirty="0" smtClean="0"/>
              <a:t>Time commitment:  ≥50% of working time in EU or AC and ≥30% of working time on the ERC project</a:t>
            </a:r>
          </a:p>
        </p:txBody>
      </p:sp>
      <p:sp>
        <p:nvSpPr>
          <p:cNvPr id="5" name="Textplatzhalter 2"/>
          <p:cNvSpPr>
            <a:spLocks noGrp="1"/>
          </p:cNvSpPr>
          <p:nvPr>
            <p:ph type="title"/>
          </p:nvPr>
        </p:nvSpPr>
        <p:spPr>
          <a:prstGeom prst="rect">
            <a:avLst/>
          </a:prstGeom>
        </p:spPr>
        <p:txBody>
          <a:bodyPr/>
          <a:lstStyle/>
          <a:p>
            <a:r>
              <a:rPr lang="de-DE" dirty="0" err="1" smtClean="0"/>
              <a:t>Synergy</a:t>
            </a:r>
            <a:r>
              <a:rPr lang="de-DE" dirty="0" smtClean="0"/>
              <a:t> Grants - </a:t>
            </a:r>
            <a:r>
              <a:rPr lang="de-DE" dirty="0" err="1" smtClean="0"/>
              <a:t>Eligibility</a:t>
            </a:r>
            <a:endParaRPr lang="de-DE" dirty="0"/>
          </a:p>
        </p:txBody>
      </p:sp>
    </p:spTree>
    <p:extLst>
      <p:ext uri="{BB962C8B-B14F-4D97-AF65-F5344CB8AC3E}">
        <p14:creationId xmlns:p14="http://schemas.microsoft.com/office/powerpoint/2010/main" val="3223949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1"/>
          </p:nvPr>
        </p:nvSpPr>
        <p:spPr>
          <a:xfrm>
            <a:off x="764074" y="2125553"/>
            <a:ext cx="8257096" cy="3990253"/>
          </a:xfrm>
        </p:spPr>
        <p:txBody>
          <a:bodyPr>
            <a:normAutofit/>
          </a:bodyPr>
          <a:lstStyle/>
          <a:p>
            <a:pPr lvl="1">
              <a:buFont typeface="Courier New" panose="02070309020205020404" pitchFamily="49" charset="0"/>
              <a:buChar char="o"/>
            </a:pPr>
            <a:r>
              <a:rPr lang="en-GB" altLang="de-DE" dirty="0" smtClean="0"/>
              <a:t>Deadline mid November 2019</a:t>
            </a:r>
          </a:p>
          <a:p>
            <a:pPr lvl="1">
              <a:buFont typeface="Courier New" panose="02070309020205020404" pitchFamily="49" charset="0"/>
              <a:buChar char="o"/>
            </a:pPr>
            <a:r>
              <a:rPr lang="en-GB" altLang="de-DE" dirty="0" smtClean="0"/>
              <a:t>Budget: approx. 400 Mio.€ </a:t>
            </a:r>
          </a:p>
          <a:p>
            <a:pPr lvl="1">
              <a:buFont typeface="Courier New" panose="02070309020205020404" pitchFamily="49" charset="0"/>
              <a:buChar char="o"/>
            </a:pPr>
            <a:r>
              <a:rPr lang="en-GB" altLang="de-DE" dirty="0" smtClean="0"/>
              <a:t>Project budget max. 10 Mio.€ (+4 Mio.€ for </a:t>
            </a:r>
            <a:br>
              <a:rPr lang="en-GB" altLang="de-DE" dirty="0" smtClean="0"/>
            </a:br>
            <a:r>
              <a:rPr lang="en-GB" altLang="de-DE" dirty="0" smtClean="0"/>
              <a:t>exceptional equipment)</a:t>
            </a:r>
          </a:p>
          <a:p>
            <a:pPr lvl="1">
              <a:buFont typeface="Courier New" panose="02070309020205020404" pitchFamily="49" charset="0"/>
              <a:buChar char="o"/>
            </a:pPr>
            <a:r>
              <a:rPr lang="en-GB" altLang="de-DE" dirty="0" smtClean="0"/>
              <a:t>Funding of ca. 25-30 projects</a:t>
            </a:r>
          </a:p>
          <a:p>
            <a:pPr lvl="1">
              <a:buFont typeface="Courier New" panose="02070309020205020404" pitchFamily="49" charset="0"/>
              <a:buChar char="o"/>
            </a:pPr>
            <a:r>
              <a:rPr lang="en-GB" altLang="de-DE" dirty="0" smtClean="0"/>
              <a:t>Very strict resubmission rules for all PIs</a:t>
            </a:r>
          </a:p>
          <a:p>
            <a:pPr marL="0" indent="0">
              <a:buNone/>
            </a:pPr>
            <a:endParaRPr lang="en-GB" dirty="0"/>
          </a:p>
        </p:txBody>
      </p:sp>
      <p:sp>
        <p:nvSpPr>
          <p:cNvPr id="5" name="Textplatzhalter 2"/>
          <p:cNvSpPr>
            <a:spLocks noGrp="1"/>
          </p:cNvSpPr>
          <p:nvPr>
            <p:ph type="title"/>
          </p:nvPr>
        </p:nvSpPr>
        <p:spPr>
          <a:prstGeom prst="rect">
            <a:avLst/>
          </a:prstGeom>
        </p:spPr>
        <p:txBody>
          <a:bodyPr/>
          <a:lstStyle/>
          <a:p>
            <a:r>
              <a:rPr lang="de-DE" dirty="0" err="1" smtClean="0"/>
              <a:t>Synergy</a:t>
            </a:r>
            <a:r>
              <a:rPr lang="de-DE" dirty="0" smtClean="0"/>
              <a:t> Grants </a:t>
            </a:r>
            <a:endParaRPr lang="de-DE" dirty="0"/>
          </a:p>
        </p:txBody>
      </p:sp>
      <p:pic>
        <p:nvPicPr>
          <p:cNvPr id="6" name="Picture 3" descr="\\intra.dlr.de\PT-ID\OE\OE-80\EUB\EUB_Folien\Bilder_fuer_Praesentationen\Icons\Icon_blau_Collabo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385" y="3411461"/>
            <a:ext cx="1692000" cy="16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2532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9144000" cy="14603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38"/>
          <a:stretch/>
        </p:blipFill>
        <p:spPr bwMode="auto">
          <a:xfrm>
            <a:off x="589944" y="31034"/>
            <a:ext cx="7964109" cy="682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rot="16200000">
            <a:off x="7946416" y="5214496"/>
            <a:ext cx="2077123" cy="246221"/>
          </a:xfrm>
          <a:prstGeom prst="rect">
            <a:avLst/>
          </a:prstGeom>
          <a:noFill/>
        </p:spPr>
        <p:txBody>
          <a:bodyPr wrap="square" rtlCol="0">
            <a:spAutoFit/>
          </a:bodyPr>
          <a:lstStyle/>
          <a:p>
            <a:r>
              <a:rPr lang="en-GB" sz="1000" dirty="0" smtClean="0">
                <a:latin typeface="BundesSans Office Regular"/>
              </a:rPr>
              <a:t>Source: ERCEA, June 2018</a:t>
            </a:r>
            <a:endParaRPr lang="en-GB" sz="1000" dirty="0">
              <a:latin typeface="BundesSans Office Regular"/>
            </a:endParaRPr>
          </a:p>
        </p:txBody>
      </p:sp>
    </p:spTree>
    <p:extLst>
      <p:ext uri="{BB962C8B-B14F-4D97-AF65-F5344CB8AC3E}">
        <p14:creationId xmlns:p14="http://schemas.microsoft.com/office/powerpoint/2010/main" val="511843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1982" y="1271354"/>
            <a:ext cx="7974136" cy="533400"/>
          </a:xfrm>
        </p:spPr>
        <p:txBody>
          <a:bodyPr/>
          <a:lstStyle/>
          <a:p>
            <a:pPr algn="l"/>
            <a:r>
              <a:rPr lang="de-DE" dirty="0" err="1" smtClean="0"/>
              <a:t>Synergy</a:t>
            </a:r>
            <a:r>
              <a:rPr lang="de-DE" dirty="0" smtClean="0"/>
              <a:t> Grant </a:t>
            </a:r>
            <a:r>
              <a:rPr lang="de-DE" dirty="0" err="1" smtClean="0"/>
              <a:t>Proposal</a:t>
            </a:r>
            <a:endParaRPr lang="de-DE" dirty="0"/>
          </a:p>
        </p:txBody>
      </p:sp>
      <p:grpSp>
        <p:nvGrpSpPr>
          <p:cNvPr id="3" name="Gruppieren 2"/>
          <p:cNvGrpSpPr/>
          <p:nvPr/>
        </p:nvGrpSpPr>
        <p:grpSpPr>
          <a:xfrm>
            <a:off x="4716016" y="2204864"/>
            <a:ext cx="4031291" cy="2281462"/>
            <a:chOff x="693717" y="3317511"/>
            <a:chExt cx="5992073" cy="3167535"/>
          </a:xfrm>
        </p:grpSpPr>
        <p:sp>
          <p:nvSpPr>
            <p:cNvPr id="4" name="Freihandform 3"/>
            <p:cNvSpPr/>
            <p:nvPr/>
          </p:nvSpPr>
          <p:spPr>
            <a:xfrm>
              <a:off x="693717" y="3317511"/>
              <a:ext cx="5992073" cy="3167535"/>
            </a:xfrm>
            <a:custGeom>
              <a:avLst/>
              <a:gdLst>
                <a:gd name="connsiteX0" fmla="*/ 0 w 8229600"/>
                <a:gd name="connsiteY0" fmla="*/ 447516 h 4475163"/>
                <a:gd name="connsiteX1" fmla="*/ 131075 w 8229600"/>
                <a:gd name="connsiteY1" fmla="*/ 131074 h 4475163"/>
                <a:gd name="connsiteX2" fmla="*/ 447517 w 8229600"/>
                <a:gd name="connsiteY2" fmla="*/ 0 h 4475163"/>
                <a:gd name="connsiteX3" fmla="*/ 7782084 w 8229600"/>
                <a:gd name="connsiteY3" fmla="*/ 0 h 4475163"/>
                <a:gd name="connsiteX4" fmla="*/ 8098526 w 8229600"/>
                <a:gd name="connsiteY4" fmla="*/ 131075 h 4475163"/>
                <a:gd name="connsiteX5" fmla="*/ 8229600 w 8229600"/>
                <a:gd name="connsiteY5" fmla="*/ 447517 h 4475163"/>
                <a:gd name="connsiteX6" fmla="*/ 8229600 w 8229600"/>
                <a:gd name="connsiteY6" fmla="*/ 4027647 h 4475163"/>
                <a:gd name="connsiteX7" fmla="*/ 8098526 w 8229600"/>
                <a:gd name="connsiteY7" fmla="*/ 4344089 h 4475163"/>
                <a:gd name="connsiteX8" fmla="*/ 7782084 w 8229600"/>
                <a:gd name="connsiteY8" fmla="*/ 4475163 h 4475163"/>
                <a:gd name="connsiteX9" fmla="*/ 447516 w 8229600"/>
                <a:gd name="connsiteY9" fmla="*/ 4475163 h 4475163"/>
                <a:gd name="connsiteX10" fmla="*/ 131074 w 8229600"/>
                <a:gd name="connsiteY10" fmla="*/ 4344088 h 4475163"/>
                <a:gd name="connsiteX11" fmla="*/ 0 w 8229600"/>
                <a:gd name="connsiteY11" fmla="*/ 4027646 h 4475163"/>
                <a:gd name="connsiteX12" fmla="*/ 0 w 8229600"/>
                <a:gd name="connsiteY12" fmla="*/ 447516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475163">
                  <a:moveTo>
                    <a:pt x="0" y="447516"/>
                  </a:moveTo>
                  <a:cubicBezTo>
                    <a:pt x="0" y="328827"/>
                    <a:pt x="47149" y="215000"/>
                    <a:pt x="131075" y="131074"/>
                  </a:cubicBezTo>
                  <a:cubicBezTo>
                    <a:pt x="215001" y="47149"/>
                    <a:pt x="328828" y="0"/>
                    <a:pt x="447517" y="0"/>
                  </a:cubicBezTo>
                  <a:lnTo>
                    <a:pt x="7782084" y="0"/>
                  </a:lnTo>
                  <a:cubicBezTo>
                    <a:pt x="7900773" y="0"/>
                    <a:pt x="8014600" y="47149"/>
                    <a:pt x="8098526" y="131075"/>
                  </a:cubicBezTo>
                  <a:cubicBezTo>
                    <a:pt x="8182451" y="215001"/>
                    <a:pt x="8229600" y="328828"/>
                    <a:pt x="8229600" y="447517"/>
                  </a:cubicBezTo>
                  <a:lnTo>
                    <a:pt x="8229600" y="4027647"/>
                  </a:lnTo>
                  <a:cubicBezTo>
                    <a:pt x="8229600" y="4146336"/>
                    <a:pt x="8182451" y="4260163"/>
                    <a:pt x="8098526" y="4344089"/>
                  </a:cubicBezTo>
                  <a:cubicBezTo>
                    <a:pt x="8014600" y="4428015"/>
                    <a:pt x="7900773" y="4475163"/>
                    <a:pt x="7782084" y="4475163"/>
                  </a:cubicBezTo>
                  <a:lnTo>
                    <a:pt x="447516" y="4475163"/>
                  </a:lnTo>
                  <a:cubicBezTo>
                    <a:pt x="328827" y="4475163"/>
                    <a:pt x="215000" y="4428014"/>
                    <a:pt x="131074" y="4344088"/>
                  </a:cubicBezTo>
                  <a:cubicBezTo>
                    <a:pt x="47149" y="4260162"/>
                    <a:pt x="0" y="4146335"/>
                    <a:pt x="0" y="4027646"/>
                  </a:cubicBezTo>
                  <a:lnTo>
                    <a:pt x="0" y="447516"/>
                  </a:lnTo>
                  <a:close/>
                </a:path>
              </a:pathLst>
            </a:custGeom>
            <a:solidFill>
              <a:schemeClr val="bg1">
                <a:lumMod val="65000"/>
              </a:schemeClr>
            </a:solidFill>
            <a:ln w="9525">
              <a:noFill/>
              <a:miter lim="800000"/>
              <a:headEnd/>
              <a:tailEnd/>
            </a:ln>
            <a:effectLst/>
            <a:scene3d>
              <a:camera prst="orthographicFront">
                <a:rot lat="0" lon="0" rev="0"/>
              </a:camera>
              <a:lightRig rig="balanced" dir="t">
                <a:rot lat="0" lon="0" rev="8700000"/>
              </a:lightRig>
            </a:scene3d>
            <a:sp3d/>
          </p:spPr>
          <p:txBody>
            <a:bodyPr wrap="none" lIns="91416" tIns="45708" rIns="91416" bIns="45708" anchor="t"/>
            <a:lstStyle/>
            <a:p>
              <a:pPr algn="ctr" fontAlgn="base">
                <a:lnSpc>
                  <a:spcPct val="90000"/>
                </a:lnSpc>
                <a:spcBef>
                  <a:spcPct val="0"/>
                </a:spcBef>
                <a:spcAft>
                  <a:spcPct val="0"/>
                </a:spcAft>
                <a:defRPr/>
              </a:pPr>
              <a:endParaRPr lang="de-DE" sz="2000" b="1" dirty="0" smtClean="0">
                <a:solidFill>
                  <a:schemeClr val="bg1"/>
                </a:solidFill>
                <a:latin typeface="Arial" pitchFamily="34" charset="0"/>
                <a:cs typeface="Arial" pitchFamily="34" charset="0"/>
              </a:endParaRPr>
            </a:p>
          </p:txBody>
        </p:sp>
        <p:grpSp>
          <p:nvGrpSpPr>
            <p:cNvPr id="5" name="Gruppieren 23"/>
            <p:cNvGrpSpPr/>
            <p:nvPr/>
          </p:nvGrpSpPr>
          <p:grpSpPr>
            <a:xfrm>
              <a:off x="777746" y="3922392"/>
              <a:ext cx="5775124" cy="2275754"/>
              <a:chOff x="777745" y="3922392"/>
              <a:chExt cx="5775124" cy="2275754"/>
            </a:xfrm>
          </p:grpSpPr>
          <p:sp>
            <p:nvSpPr>
              <p:cNvPr id="13" name="Freihandform 12"/>
              <p:cNvSpPr/>
              <p:nvPr/>
            </p:nvSpPr>
            <p:spPr>
              <a:xfrm>
                <a:off x="777745" y="3944560"/>
                <a:ext cx="2985446" cy="651934"/>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solidFill>
                <a:schemeClr val="accent6"/>
              </a:solidFill>
              <a:ln w="9525">
                <a:noFill/>
                <a:miter lim="800000"/>
                <a:headEnd/>
                <a:tailEnd/>
              </a:ln>
              <a:effectLst/>
              <a:scene3d>
                <a:camera prst="orthographicFront">
                  <a:rot lat="0" lon="0" rev="0"/>
                </a:camera>
                <a:lightRig rig="balanced" dir="t">
                  <a:rot lat="0" lon="0" rev="8700000"/>
                </a:lightRig>
              </a:scene3d>
              <a:sp3d/>
            </p:spPr>
            <p:txBody>
              <a:bodyPr wrap="none" anchor="ctr"/>
              <a:lstStyle/>
              <a:p>
                <a:pPr algn="ctr">
                  <a:lnSpc>
                    <a:spcPct val="90000"/>
                  </a:lnSpc>
                  <a:defRPr/>
                </a:pPr>
                <a:r>
                  <a:rPr lang="en-GB" dirty="0" smtClean="0">
                    <a:solidFill>
                      <a:srgbClr val="FFFFFF"/>
                    </a:solidFill>
                    <a:latin typeface="Arial" pitchFamily="34" charset="0"/>
                    <a:cs typeface="Arial" pitchFamily="34" charset="0"/>
                  </a:rPr>
                  <a:t>Extended synopsis</a:t>
                </a:r>
                <a:endParaRPr lang="en-GB" dirty="0">
                  <a:solidFill>
                    <a:srgbClr val="FFFFFF"/>
                  </a:solidFill>
                  <a:latin typeface="Arial" pitchFamily="34" charset="0"/>
                  <a:cs typeface="Arial" pitchFamily="34" charset="0"/>
                </a:endParaRPr>
              </a:p>
            </p:txBody>
          </p:sp>
          <p:sp>
            <p:nvSpPr>
              <p:cNvPr id="14" name="Freihandform 13"/>
              <p:cNvSpPr/>
              <p:nvPr/>
            </p:nvSpPr>
            <p:spPr>
              <a:xfrm>
                <a:off x="777745" y="4732779"/>
                <a:ext cx="2985447" cy="651934"/>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solidFill>
                <a:schemeClr val="accent6"/>
              </a:solidFill>
              <a:ln w="9525">
                <a:noFill/>
                <a:miter lim="800000"/>
                <a:headEnd/>
                <a:tailEnd/>
              </a:ln>
              <a:effectLst/>
              <a:scene3d>
                <a:camera prst="orthographicFront">
                  <a:rot lat="0" lon="0" rev="0"/>
                </a:camera>
                <a:lightRig rig="balanced" dir="t">
                  <a:rot lat="0" lon="0" rev="8700000"/>
                </a:lightRig>
              </a:scene3d>
              <a:sp3d/>
            </p:spPr>
            <p:txBody>
              <a:bodyPr wrap="none" anchor="ctr"/>
              <a:lstStyle/>
              <a:p>
                <a:pPr algn="ctr" fontAlgn="base">
                  <a:lnSpc>
                    <a:spcPct val="90000"/>
                  </a:lnSpc>
                  <a:spcBef>
                    <a:spcPct val="0"/>
                  </a:spcBef>
                  <a:spcAft>
                    <a:spcPct val="0"/>
                  </a:spcAft>
                  <a:defRPr/>
                </a:pPr>
                <a:r>
                  <a:rPr lang="en-GB" dirty="0" smtClean="0">
                    <a:solidFill>
                      <a:srgbClr val="FFFFFF"/>
                    </a:solidFill>
                    <a:latin typeface="Arial" pitchFamily="34" charset="0"/>
                    <a:cs typeface="Arial" pitchFamily="34" charset="0"/>
                  </a:rPr>
                  <a:t>CV</a:t>
                </a:r>
                <a:endParaRPr lang="en-GB" sz="1400" dirty="0">
                  <a:solidFill>
                    <a:srgbClr val="FFFFFF"/>
                  </a:solidFill>
                  <a:latin typeface="Arial" pitchFamily="34" charset="0"/>
                  <a:cs typeface="Arial" pitchFamily="34" charset="0"/>
                </a:endParaRPr>
              </a:p>
            </p:txBody>
          </p:sp>
          <p:sp>
            <p:nvSpPr>
              <p:cNvPr id="15" name="Freihandform 14"/>
              <p:cNvSpPr/>
              <p:nvPr/>
            </p:nvSpPr>
            <p:spPr>
              <a:xfrm>
                <a:off x="777745" y="5524662"/>
                <a:ext cx="2985447" cy="651934"/>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solidFill>
                <a:schemeClr val="accent6"/>
              </a:solidFill>
              <a:ln w="9525">
                <a:noFill/>
                <a:miter lim="800000"/>
                <a:headEnd/>
                <a:tailEnd/>
              </a:ln>
              <a:effectLst/>
              <a:scene3d>
                <a:camera prst="orthographicFront">
                  <a:rot lat="0" lon="0" rev="0"/>
                </a:camera>
                <a:lightRig rig="balanced" dir="t">
                  <a:rot lat="0" lon="0" rev="8700000"/>
                </a:lightRig>
              </a:scene3d>
              <a:sp3d/>
            </p:spPr>
            <p:txBody>
              <a:bodyPr wrap="none" anchor="ctr"/>
              <a:lstStyle/>
              <a:p>
                <a:pPr algn="ctr" fontAlgn="base">
                  <a:lnSpc>
                    <a:spcPct val="90000"/>
                  </a:lnSpc>
                  <a:spcBef>
                    <a:spcPct val="0"/>
                  </a:spcBef>
                  <a:spcAft>
                    <a:spcPct val="0"/>
                  </a:spcAft>
                  <a:defRPr/>
                </a:pPr>
                <a:r>
                  <a:rPr lang="en-GB" dirty="0" smtClean="0">
                    <a:solidFill>
                      <a:srgbClr val="FFFFFF"/>
                    </a:solidFill>
                    <a:latin typeface="Arial" pitchFamily="34" charset="0"/>
                    <a:cs typeface="Arial" pitchFamily="34" charset="0"/>
                  </a:rPr>
                  <a:t>Track record</a:t>
                </a:r>
                <a:endParaRPr lang="en-GB" dirty="0">
                  <a:solidFill>
                    <a:srgbClr val="FFFFFF"/>
                  </a:solidFill>
                  <a:latin typeface="Arial" pitchFamily="34" charset="0"/>
                  <a:cs typeface="Arial" pitchFamily="34" charset="0"/>
                </a:endParaRPr>
              </a:p>
            </p:txBody>
          </p:sp>
          <p:sp>
            <p:nvSpPr>
              <p:cNvPr id="16" name="Freihandform 15"/>
              <p:cNvSpPr/>
              <p:nvPr/>
            </p:nvSpPr>
            <p:spPr>
              <a:xfrm>
                <a:off x="3862706" y="3922392"/>
                <a:ext cx="2690163" cy="2275754"/>
              </a:xfrm>
              <a:custGeom>
                <a:avLst/>
                <a:gdLst>
                  <a:gd name="connsiteX0" fmla="*/ 0 w 3169681"/>
                  <a:gd name="connsiteY0" fmla="*/ 134932 h 1349322"/>
                  <a:gd name="connsiteX1" fmla="*/ 39521 w 3169681"/>
                  <a:gd name="connsiteY1" fmla="*/ 39521 h 1349322"/>
                  <a:gd name="connsiteX2" fmla="*/ 134932 w 3169681"/>
                  <a:gd name="connsiteY2" fmla="*/ 0 h 1349322"/>
                  <a:gd name="connsiteX3" fmla="*/ 3034749 w 3169681"/>
                  <a:gd name="connsiteY3" fmla="*/ 0 h 1349322"/>
                  <a:gd name="connsiteX4" fmla="*/ 3130160 w 3169681"/>
                  <a:gd name="connsiteY4" fmla="*/ 39521 h 1349322"/>
                  <a:gd name="connsiteX5" fmla="*/ 3169681 w 3169681"/>
                  <a:gd name="connsiteY5" fmla="*/ 134932 h 1349322"/>
                  <a:gd name="connsiteX6" fmla="*/ 3169681 w 3169681"/>
                  <a:gd name="connsiteY6" fmla="*/ 1214390 h 1349322"/>
                  <a:gd name="connsiteX7" fmla="*/ 3130160 w 3169681"/>
                  <a:gd name="connsiteY7" fmla="*/ 1309801 h 1349322"/>
                  <a:gd name="connsiteX8" fmla="*/ 3034749 w 3169681"/>
                  <a:gd name="connsiteY8" fmla="*/ 1349322 h 1349322"/>
                  <a:gd name="connsiteX9" fmla="*/ 134932 w 3169681"/>
                  <a:gd name="connsiteY9" fmla="*/ 1349322 h 1349322"/>
                  <a:gd name="connsiteX10" fmla="*/ 39521 w 3169681"/>
                  <a:gd name="connsiteY10" fmla="*/ 1309801 h 1349322"/>
                  <a:gd name="connsiteX11" fmla="*/ 0 w 3169681"/>
                  <a:gd name="connsiteY11" fmla="*/ 1214390 h 1349322"/>
                  <a:gd name="connsiteX12" fmla="*/ 0 w 3169681"/>
                  <a:gd name="connsiteY12" fmla="*/ 134932 h 134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1349322">
                    <a:moveTo>
                      <a:pt x="0" y="134932"/>
                    </a:moveTo>
                    <a:cubicBezTo>
                      <a:pt x="0" y="99146"/>
                      <a:pt x="14216" y="64825"/>
                      <a:pt x="39521" y="39521"/>
                    </a:cubicBezTo>
                    <a:cubicBezTo>
                      <a:pt x="64826" y="14216"/>
                      <a:pt x="99146" y="0"/>
                      <a:pt x="134932" y="0"/>
                    </a:cubicBezTo>
                    <a:lnTo>
                      <a:pt x="3034749" y="0"/>
                    </a:lnTo>
                    <a:cubicBezTo>
                      <a:pt x="3070535" y="0"/>
                      <a:pt x="3104856" y="14216"/>
                      <a:pt x="3130160" y="39521"/>
                    </a:cubicBezTo>
                    <a:cubicBezTo>
                      <a:pt x="3155465" y="64826"/>
                      <a:pt x="3169681" y="99146"/>
                      <a:pt x="3169681" y="134932"/>
                    </a:cubicBezTo>
                    <a:lnTo>
                      <a:pt x="3169681" y="1214390"/>
                    </a:lnTo>
                    <a:cubicBezTo>
                      <a:pt x="3169681" y="1250176"/>
                      <a:pt x="3155465" y="1284497"/>
                      <a:pt x="3130160" y="1309801"/>
                    </a:cubicBezTo>
                    <a:cubicBezTo>
                      <a:pt x="3104855" y="1335106"/>
                      <a:pt x="3070535" y="1349322"/>
                      <a:pt x="3034749" y="1349322"/>
                    </a:cubicBezTo>
                    <a:lnTo>
                      <a:pt x="134932" y="1349322"/>
                    </a:lnTo>
                    <a:cubicBezTo>
                      <a:pt x="99146" y="1349322"/>
                      <a:pt x="64825" y="1335106"/>
                      <a:pt x="39521" y="1309801"/>
                    </a:cubicBezTo>
                    <a:cubicBezTo>
                      <a:pt x="14216" y="1284496"/>
                      <a:pt x="0" y="1250176"/>
                      <a:pt x="0" y="1214390"/>
                    </a:cubicBezTo>
                    <a:lnTo>
                      <a:pt x="0" y="134932"/>
                    </a:lnTo>
                    <a:close/>
                  </a:path>
                </a:pathLst>
              </a:custGeom>
              <a:solidFill>
                <a:schemeClr val="accent6"/>
              </a:solidFill>
              <a:ln w="9525">
                <a:noFill/>
                <a:miter lim="800000"/>
                <a:headEnd/>
                <a:tailEnd/>
              </a:ln>
              <a:effectLst/>
              <a:scene3d>
                <a:camera prst="orthographicFront">
                  <a:rot lat="0" lon="0" rev="0"/>
                </a:camera>
                <a:lightRig rig="balanced" dir="t">
                  <a:rot lat="0" lon="0" rev="8700000"/>
                </a:lightRig>
              </a:scene3d>
              <a:sp3d/>
            </p:spPr>
            <p:txBody>
              <a:bodyPr wrap="none" anchor="ctr"/>
              <a:lstStyle/>
              <a:p>
                <a:pPr algn="ctr" fontAlgn="base">
                  <a:lnSpc>
                    <a:spcPct val="90000"/>
                  </a:lnSpc>
                  <a:spcBef>
                    <a:spcPct val="0"/>
                  </a:spcBef>
                  <a:spcAft>
                    <a:spcPct val="0"/>
                  </a:spcAft>
                  <a:defRPr/>
                </a:pPr>
                <a:r>
                  <a:rPr lang="en-GB" dirty="0" smtClean="0">
                    <a:solidFill>
                      <a:srgbClr val="FFFFFF"/>
                    </a:solidFill>
                    <a:latin typeface="Arial" pitchFamily="34" charset="0"/>
                    <a:cs typeface="Arial" pitchFamily="34" charset="0"/>
                  </a:rPr>
                  <a:t>Scientific </a:t>
                </a:r>
              </a:p>
              <a:p>
                <a:pPr algn="ctr" fontAlgn="base">
                  <a:lnSpc>
                    <a:spcPct val="90000"/>
                  </a:lnSpc>
                  <a:spcBef>
                    <a:spcPct val="0"/>
                  </a:spcBef>
                  <a:spcAft>
                    <a:spcPct val="0"/>
                  </a:spcAft>
                  <a:defRPr/>
                </a:pPr>
                <a:r>
                  <a:rPr lang="en-GB" dirty="0" smtClean="0">
                    <a:solidFill>
                      <a:srgbClr val="FFFFFF"/>
                    </a:solidFill>
                    <a:latin typeface="Arial" pitchFamily="34" charset="0"/>
                    <a:cs typeface="Arial" pitchFamily="34" charset="0"/>
                  </a:rPr>
                  <a:t>proposal</a:t>
                </a:r>
                <a:endParaRPr lang="en-GB" dirty="0">
                  <a:solidFill>
                    <a:srgbClr val="FFFFFF"/>
                  </a:solidFill>
                  <a:latin typeface="Arial" pitchFamily="34" charset="0"/>
                  <a:cs typeface="Arial" pitchFamily="34" charset="0"/>
                </a:endParaRPr>
              </a:p>
            </p:txBody>
          </p:sp>
        </p:grpSp>
        <p:sp>
          <p:nvSpPr>
            <p:cNvPr id="11" name="Freihandform 10"/>
            <p:cNvSpPr/>
            <p:nvPr/>
          </p:nvSpPr>
          <p:spPr>
            <a:xfrm>
              <a:off x="1873187" y="3357981"/>
              <a:ext cx="714380" cy="651934"/>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a:effectLst/>
          </p:spPr>
          <p:txBody>
            <a:bodyPr wrap="none" lIns="91416" tIns="45708" rIns="91416" bIns="45708" anchor="ctr"/>
            <a:lstStyle/>
            <a:p>
              <a:pPr algn="ctr" fontAlgn="base">
                <a:lnSpc>
                  <a:spcPct val="90000"/>
                </a:lnSpc>
                <a:spcBef>
                  <a:spcPct val="0"/>
                </a:spcBef>
                <a:spcAft>
                  <a:spcPct val="0"/>
                </a:spcAft>
                <a:defRPr/>
              </a:pPr>
              <a:r>
                <a:rPr lang="de-DE" b="1" dirty="0" smtClean="0">
                  <a:solidFill>
                    <a:schemeClr val="bg1"/>
                  </a:solidFill>
                  <a:latin typeface="Arial" pitchFamily="34" charset="0"/>
                  <a:cs typeface="Arial" pitchFamily="34" charset="0"/>
                </a:rPr>
                <a:t>B1</a:t>
              </a:r>
              <a:endParaRPr lang="de-DE" sz="1400" b="1" dirty="0" smtClean="0">
                <a:solidFill>
                  <a:schemeClr val="bg1"/>
                </a:solidFill>
                <a:latin typeface="Arial" pitchFamily="34" charset="0"/>
                <a:cs typeface="Arial" pitchFamily="34" charset="0"/>
              </a:endParaRPr>
            </a:p>
          </p:txBody>
        </p:sp>
        <p:sp>
          <p:nvSpPr>
            <p:cNvPr id="12" name="Freihandform 11"/>
            <p:cNvSpPr/>
            <p:nvPr/>
          </p:nvSpPr>
          <p:spPr>
            <a:xfrm>
              <a:off x="4900415" y="3357981"/>
              <a:ext cx="714380" cy="651934"/>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a:effectLst/>
          </p:spPr>
          <p:txBody>
            <a:bodyPr wrap="none" lIns="91416" tIns="45708" rIns="91416" bIns="45708" anchor="ctr"/>
            <a:lstStyle/>
            <a:p>
              <a:pPr algn="ctr" fontAlgn="base">
                <a:lnSpc>
                  <a:spcPct val="90000"/>
                </a:lnSpc>
                <a:spcBef>
                  <a:spcPct val="0"/>
                </a:spcBef>
                <a:spcAft>
                  <a:spcPct val="0"/>
                </a:spcAft>
                <a:defRPr/>
              </a:pPr>
              <a:r>
                <a:rPr lang="de-DE" b="1" dirty="0" smtClean="0">
                  <a:solidFill>
                    <a:schemeClr val="bg1"/>
                  </a:solidFill>
                  <a:latin typeface="Arial" pitchFamily="34" charset="0"/>
                  <a:cs typeface="Arial" pitchFamily="34" charset="0"/>
                </a:rPr>
                <a:t>B2</a:t>
              </a:r>
              <a:endParaRPr lang="de-DE" sz="1400" b="1" dirty="0" smtClean="0">
                <a:solidFill>
                  <a:schemeClr val="bg1"/>
                </a:solidFill>
                <a:latin typeface="Arial" pitchFamily="34" charset="0"/>
                <a:cs typeface="Arial" pitchFamily="34" charset="0"/>
              </a:endParaRPr>
            </a:p>
          </p:txBody>
        </p:sp>
      </p:grpSp>
      <p:sp>
        <p:nvSpPr>
          <p:cNvPr id="19" name="Freihandform 18"/>
          <p:cNvSpPr/>
          <p:nvPr/>
        </p:nvSpPr>
        <p:spPr>
          <a:xfrm>
            <a:off x="877888" y="2234012"/>
            <a:ext cx="3334072" cy="2275107"/>
          </a:xfrm>
          <a:custGeom>
            <a:avLst/>
            <a:gdLst>
              <a:gd name="connsiteX0" fmla="*/ 0 w 8229600"/>
              <a:gd name="connsiteY0" fmla="*/ 447516 h 4475163"/>
              <a:gd name="connsiteX1" fmla="*/ 131075 w 8229600"/>
              <a:gd name="connsiteY1" fmla="*/ 131074 h 4475163"/>
              <a:gd name="connsiteX2" fmla="*/ 447517 w 8229600"/>
              <a:gd name="connsiteY2" fmla="*/ 0 h 4475163"/>
              <a:gd name="connsiteX3" fmla="*/ 7782084 w 8229600"/>
              <a:gd name="connsiteY3" fmla="*/ 0 h 4475163"/>
              <a:gd name="connsiteX4" fmla="*/ 8098526 w 8229600"/>
              <a:gd name="connsiteY4" fmla="*/ 131075 h 4475163"/>
              <a:gd name="connsiteX5" fmla="*/ 8229600 w 8229600"/>
              <a:gd name="connsiteY5" fmla="*/ 447517 h 4475163"/>
              <a:gd name="connsiteX6" fmla="*/ 8229600 w 8229600"/>
              <a:gd name="connsiteY6" fmla="*/ 4027647 h 4475163"/>
              <a:gd name="connsiteX7" fmla="*/ 8098526 w 8229600"/>
              <a:gd name="connsiteY7" fmla="*/ 4344089 h 4475163"/>
              <a:gd name="connsiteX8" fmla="*/ 7782084 w 8229600"/>
              <a:gd name="connsiteY8" fmla="*/ 4475163 h 4475163"/>
              <a:gd name="connsiteX9" fmla="*/ 447516 w 8229600"/>
              <a:gd name="connsiteY9" fmla="*/ 4475163 h 4475163"/>
              <a:gd name="connsiteX10" fmla="*/ 131074 w 8229600"/>
              <a:gd name="connsiteY10" fmla="*/ 4344088 h 4475163"/>
              <a:gd name="connsiteX11" fmla="*/ 0 w 8229600"/>
              <a:gd name="connsiteY11" fmla="*/ 4027646 h 4475163"/>
              <a:gd name="connsiteX12" fmla="*/ 0 w 8229600"/>
              <a:gd name="connsiteY12" fmla="*/ 447516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475163">
                <a:moveTo>
                  <a:pt x="0" y="447516"/>
                </a:moveTo>
                <a:cubicBezTo>
                  <a:pt x="0" y="328827"/>
                  <a:pt x="47149" y="215000"/>
                  <a:pt x="131075" y="131074"/>
                </a:cubicBezTo>
                <a:cubicBezTo>
                  <a:pt x="215001" y="47149"/>
                  <a:pt x="328828" y="0"/>
                  <a:pt x="447517" y="0"/>
                </a:cubicBezTo>
                <a:lnTo>
                  <a:pt x="7782084" y="0"/>
                </a:lnTo>
                <a:cubicBezTo>
                  <a:pt x="7900773" y="0"/>
                  <a:pt x="8014600" y="47149"/>
                  <a:pt x="8098526" y="131075"/>
                </a:cubicBezTo>
                <a:cubicBezTo>
                  <a:pt x="8182451" y="215001"/>
                  <a:pt x="8229600" y="328828"/>
                  <a:pt x="8229600" y="447517"/>
                </a:cubicBezTo>
                <a:lnTo>
                  <a:pt x="8229600" y="4027647"/>
                </a:lnTo>
                <a:cubicBezTo>
                  <a:pt x="8229600" y="4146336"/>
                  <a:pt x="8182451" y="4260163"/>
                  <a:pt x="8098526" y="4344089"/>
                </a:cubicBezTo>
                <a:cubicBezTo>
                  <a:pt x="8014600" y="4428015"/>
                  <a:pt x="7900773" y="4475163"/>
                  <a:pt x="7782084" y="4475163"/>
                </a:cubicBezTo>
                <a:lnTo>
                  <a:pt x="447516" y="4475163"/>
                </a:lnTo>
                <a:cubicBezTo>
                  <a:pt x="328827" y="4475163"/>
                  <a:pt x="215000" y="4428014"/>
                  <a:pt x="131074" y="4344088"/>
                </a:cubicBezTo>
                <a:cubicBezTo>
                  <a:pt x="47149" y="4260162"/>
                  <a:pt x="0" y="4146335"/>
                  <a:pt x="0" y="4027646"/>
                </a:cubicBezTo>
                <a:lnTo>
                  <a:pt x="0" y="447516"/>
                </a:lnTo>
                <a:close/>
              </a:path>
            </a:pathLst>
          </a:custGeom>
          <a:solidFill>
            <a:schemeClr val="bg1">
              <a:lumMod val="65000"/>
            </a:schemeClr>
          </a:solidFill>
          <a:ln w="9525">
            <a:noFill/>
            <a:miter lim="800000"/>
            <a:headEnd/>
            <a:tailEnd/>
          </a:ln>
          <a:effectLst/>
          <a:scene3d>
            <a:camera prst="orthographicFront">
              <a:rot lat="0" lon="0" rev="0"/>
            </a:camera>
            <a:lightRig rig="balanced" dir="t">
              <a:rot lat="0" lon="0" rev="8700000"/>
            </a:lightRig>
          </a:scene3d>
          <a:sp3d/>
        </p:spPr>
        <p:txBody>
          <a:bodyPr wrap="none" lIns="91416" tIns="45708" rIns="91416" bIns="45708" anchor="t"/>
          <a:lstStyle/>
          <a:p>
            <a:pPr algn="ctr">
              <a:lnSpc>
                <a:spcPct val="90000"/>
              </a:lnSpc>
              <a:spcBef>
                <a:spcPts val="300"/>
              </a:spcBef>
              <a:spcAft>
                <a:spcPts val="300"/>
              </a:spcAft>
              <a:defRPr/>
            </a:pPr>
            <a:r>
              <a:rPr lang="de-DE" b="1" dirty="0" smtClean="0">
                <a:solidFill>
                  <a:schemeClr val="bg1"/>
                </a:solidFill>
                <a:latin typeface="Arial" pitchFamily="34" charset="0"/>
                <a:cs typeface="Arial" pitchFamily="34" charset="0"/>
              </a:rPr>
              <a:t>Administrative Forms/</a:t>
            </a:r>
            <a:br>
              <a:rPr lang="de-DE" b="1" dirty="0" smtClean="0">
                <a:solidFill>
                  <a:schemeClr val="bg1"/>
                </a:solidFill>
                <a:latin typeface="Arial" pitchFamily="34" charset="0"/>
                <a:cs typeface="Arial" pitchFamily="34" charset="0"/>
              </a:rPr>
            </a:br>
            <a:r>
              <a:rPr lang="de-DE" b="1" dirty="0" smtClean="0">
                <a:solidFill>
                  <a:schemeClr val="bg1"/>
                </a:solidFill>
                <a:latin typeface="Arial" pitchFamily="34" charset="0"/>
                <a:cs typeface="Arial" pitchFamily="34" charset="0"/>
              </a:rPr>
              <a:t>Proposal Submission Forms</a:t>
            </a:r>
          </a:p>
          <a:p>
            <a:pPr marL="72000" lvl="1">
              <a:lnSpc>
                <a:spcPct val="90000"/>
              </a:lnSpc>
              <a:spcBef>
                <a:spcPts val="1200"/>
              </a:spcBef>
              <a:spcAft>
                <a:spcPts val="600"/>
              </a:spcAft>
              <a:defRPr/>
            </a:pPr>
            <a:r>
              <a:rPr lang="de-DE" dirty="0" smtClean="0">
                <a:solidFill>
                  <a:schemeClr val="bg1"/>
                </a:solidFill>
                <a:latin typeface="Arial" pitchFamily="34" charset="0"/>
                <a:cs typeface="Arial" pitchFamily="34" charset="0"/>
              </a:rPr>
              <a:t>1 - General Information</a:t>
            </a:r>
          </a:p>
          <a:p>
            <a:pPr marL="72000" lvl="1">
              <a:lnSpc>
                <a:spcPct val="90000"/>
              </a:lnSpc>
              <a:spcBef>
                <a:spcPts val="0"/>
              </a:spcBef>
              <a:spcAft>
                <a:spcPts val="600"/>
              </a:spcAft>
              <a:defRPr/>
            </a:pPr>
            <a:r>
              <a:rPr lang="de-DE" dirty="0" smtClean="0">
                <a:solidFill>
                  <a:schemeClr val="bg1"/>
                </a:solidFill>
                <a:latin typeface="Arial" pitchFamily="34" charset="0"/>
                <a:cs typeface="Arial" pitchFamily="34" charset="0"/>
              </a:rPr>
              <a:t>2 - Participants &amp; Contacts</a:t>
            </a:r>
          </a:p>
          <a:p>
            <a:pPr marL="72000" lvl="1">
              <a:lnSpc>
                <a:spcPct val="90000"/>
              </a:lnSpc>
              <a:spcBef>
                <a:spcPts val="0"/>
              </a:spcBef>
              <a:spcAft>
                <a:spcPts val="600"/>
              </a:spcAft>
              <a:defRPr/>
            </a:pPr>
            <a:r>
              <a:rPr lang="de-DE" dirty="0" smtClean="0">
                <a:solidFill>
                  <a:schemeClr val="bg1"/>
                </a:solidFill>
                <a:latin typeface="Arial" pitchFamily="34" charset="0"/>
                <a:cs typeface="Arial" pitchFamily="34" charset="0"/>
              </a:rPr>
              <a:t>3 - Budget</a:t>
            </a:r>
          </a:p>
          <a:p>
            <a:pPr marL="72000" lvl="1">
              <a:lnSpc>
                <a:spcPct val="90000"/>
              </a:lnSpc>
              <a:spcBef>
                <a:spcPts val="0"/>
              </a:spcBef>
              <a:spcAft>
                <a:spcPts val="600"/>
              </a:spcAft>
              <a:defRPr/>
            </a:pPr>
            <a:r>
              <a:rPr lang="de-DE" dirty="0" smtClean="0">
                <a:solidFill>
                  <a:schemeClr val="bg1"/>
                </a:solidFill>
                <a:latin typeface="Arial" pitchFamily="34" charset="0"/>
                <a:cs typeface="Arial" pitchFamily="34" charset="0"/>
              </a:rPr>
              <a:t>4 - Ethics</a:t>
            </a:r>
          </a:p>
          <a:p>
            <a:pPr marL="72000" lvl="1">
              <a:lnSpc>
                <a:spcPct val="90000"/>
              </a:lnSpc>
              <a:spcBef>
                <a:spcPts val="0"/>
              </a:spcBef>
              <a:spcAft>
                <a:spcPts val="600"/>
              </a:spcAft>
              <a:defRPr/>
            </a:pPr>
            <a:r>
              <a:rPr lang="de-DE" dirty="0" smtClean="0">
                <a:solidFill>
                  <a:schemeClr val="bg1"/>
                </a:solidFill>
                <a:latin typeface="Arial" pitchFamily="34" charset="0"/>
                <a:cs typeface="Arial" pitchFamily="34" charset="0"/>
              </a:rPr>
              <a:t>5 - Call-specific questions</a:t>
            </a:r>
          </a:p>
        </p:txBody>
      </p:sp>
      <p:sp>
        <p:nvSpPr>
          <p:cNvPr id="27" name="Textfeld 26"/>
          <p:cNvSpPr txBox="1"/>
          <p:nvPr/>
        </p:nvSpPr>
        <p:spPr>
          <a:xfrm>
            <a:off x="1907704" y="1876762"/>
            <a:ext cx="1008112" cy="400110"/>
          </a:xfrm>
          <a:prstGeom prst="rect">
            <a:avLst/>
          </a:prstGeom>
          <a:noFill/>
        </p:spPr>
        <p:txBody>
          <a:bodyPr wrap="square" rtlCol="0">
            <a:spAutoFit/>
          </a:bodyPr>
          <a:lstStyle/>
          <a:p>
            <a:r>
              <a:rPr lang="de-DE" sz="2000" dirty="0" smtClean="0">
                <a:latin typeface="BundesSans Office Regular"/>
                <a:ea typeface="Verdana" pitchFamily="34" charset="0"/>
                <a:cs typeface="Arial" pitchFamily="34" charset="0"/>
              </a:rPr>
              <a:t>Part A</a:t>
            </a:r>
            <a:endParaRPr lang="de-DE" sz="2000" dirty="0">
              <a:latin typeface="BundesSans Office Regular"/>
              <a:ea typeface="Verdana" pitchFamily="34" charset="0"/>
              <a:cs typeface="Arial" pitchFamily="34" charset="0"/>
            </a:endParaRPr>
          </a:p>
        </p:txBody>
      </p:sp>
      <p:sp>
        <p:nvSpPr>
          <p:cNvPr id="28" name="Textfeld 27"/>
          <p:cNvSpPr txBox="1"/>
          <p:nvPr/>
        </p:nvSpPr>
        <p:spPr>
          <a:xfrm>
            <a:off x="6156176" y="1804754"/>
            <a:ext cx="1008112" cy="400110"/>
          </a:xfrm>
          <a:prstGeom prst="rect">
            <a:avLst/>
          </a:prstGeom>
          <a:noFill/>
        </p:spPr>
        <p:txBody>
          <a:bodyPr wrap="square" rtlCol="0">
            <a:spAutoFit/>
          </a:bodyPr>
          <a:lstStyle/>
          <a:p>
            <a:r>
              <a:rPr lang="de-DE" sz="2000" dirty="0" smtClean="0">
                <a:latin typeface="BundesSans Office Regular"/>
                <a:ea typeface="Verdana" pitchFamily="34" charset="0"/>
                <a:cs typeface="Arial" pitchFamily="34" charset="0"/>
              </a:rPr>
              <a:t>Part B</a:t>
            </a:r>
            <a:endParaRPr lang="de-DE" sz="2000" dirty="0">
              <a:latin typeface="BundesSans Office Regular"/>
              <a:ea typeface="Verdana" pitchFamily="34" charset="0"/>
              <a:cs typeface="Arial" pitchFamily="34" charset="0"/>
            </a:endParaRPr>
          </a:p>
        </p:txBody>
      </p:sp>
      <p:sp>
        <p:nvSpPr>
          <p:cNvPr id="29" name="Freihandform 28"/>
          <p:cNvSpPr/>
          <p:nvPr/>
        </p:nvSpPr>
        <p:spPr>
          <a:xfrm>
            <a:off x="877888" y="4974656"/>
            <a:ext cx="7797800" cy="1406672"/>
          </a:xfrm>
          <a:custGeom>
            <a:avLst/>
            <a:gdLst>
              <a:gd name="connsiteX0" fmla="*/ 0 w 8229600"/>
              <a:gd name="connsiteY0" fmla="*/ 447516 h 4475163"/>
              <a:gd name="connsiteX1" fmla="*/ 131075 w 8229600"/>
              <a:gd name="connsiteY1" fmla="*/ 131074 h 4475163"/>
              <a:gd name="connsiteX2" fmla="*/ 447517 w 8229600"/>
              <a:gd name="connsiteY2" fmla="*/ 0 h 4475163"/>
              <a:gd name="connsiteX3" fmla="*/ 7782084 w 8229600"/>
              <a:gd name="connsiteY3" fmla="*/ 0 h 4475163"/>
              <a:gd name="connsiteX4" fmla="*/ 8098526 w 8229600"/>
              <a:gd name="connsiteY4" fmla="*/ 131075 h 4475163"/>
              <a:gd name="connsiteX5" fmla="*/ 8229600 w 8229600"/>
              <a:gd name="connsiteY5" fmla="*/ 447517 h 4475163"/>
              <a:gd name="connsiteX6" fmla="*/ 8229600 w 8229600"/>
              <a:gd name="connsiteY6" fmla="*/ 4027647 h 4475163"/>
              <a:gd name="connsiteX7" fmla="*/ 8098526 w 8229600"/>
              <a:gd name="connsiteY7" fmla="*/ 4344089 h 4475163"/>
              <a:gd name="connsiteX8" fmla="*/ 7782084 w 8229600"/>
              <a:gd name="connsiteY8" fmla="*/ 4475163 h 4475163"/>
              <a:gd name="connsiteX9" fmla="*/ 447516 w 8229600"/>
              <a:gd name="connsiteY9" fmla="*/ 4475163 h 4475163"/>
              <a:gd name="connsiteX10" fmla="*/ 131074 w 8229600"/>
              <a:gd name="connsiteY10" fmla="*/ 4344088 h 4475163"/>
              <a:gd name="connsiteX11" fmla="*/ 0 w 8229600"/>
              <a:gd name="connsiteY11" fmla="*/ 4027646 h 4475163"/>
              <a:gd name="connsiteX12" fmla="*/ 0 w 8229600"/>
              <a:gd name="connsiteY12" fmla="*/ 447516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475163">
                <a:moveTo>
                  <a:pt x="0" y="447516"/>
                </a:moveTo>
                <a:cubicBezTo>
                  <a:pt x="0" y="328827"/>
                  <a:pt x="47149" y="215000"/>
                  <a:pt x="131075" y="131074"/>
                </a:cubicBezTo>
                <a:cubicBezTo>
                  <a:pt x="215001" y="47149"/>
                  <a:pt x="328828" y="0"/>
                  <a:pt x="447517" y="0"/>
                </a:cubicBezTo>
                <a:lnTo>
                  <a:pt x="7782084" y="0"/>
                </a:lnTo>
                <a:cubicBezTo>
                  <a:pt x="7900773" y="0"/>
                  <a:pt x="8014600" y="47149"/>
                  <a:pt x="8098526" y="131075"/>
                </a:cubicBezTo>
                <a:cubicBezTo>
                  <a:pt x="8182451" y="215001"/>
                  <a:pt x="8229600" y="328828"/>
                  <a:pt x="8229600" y="447517"/>
                </a:cubicBezTo>
                <a:lnTo>
                  <a:pt x="8229600" y="4027647"/>
                </a:lnTo>
                <a:cubicBezTo>
                  <a:pt x="8229600" y="4146336"/>
                  <a:pt x="8182451" y="4260163"/>
                  <a:pt x="8098526" y="4344089"/>
                </a:cubicBezTo>
                <a:cubicBezTo>
                  <a:pt x="8014600" y="4428015"/>
                  <a:pt x="7900773" y="4475163"/>
                  <a:pt x="7782084" y="4475163"/>
                </a:cubicBezTo>
                <a:lnTo>
                  <a:pt x="447516" y="4475163"/>
                </a:lnTo>
                <a:cubicBezTo>
                  <a:pt x="328827" y="4475163"/>
                  <a:pt x="215000" y="4428014"/>
                  <a:pt x="131074" y="4344088"/>
                </a:cubicBezTo>
                <a:cubicBezTo>
                  <a:pt x="47149" y="4260162"/>
                  <a:pt x="0" y="4146335"/>
                  <a:pt x="0" y="4027646"/>
                </a:cubicBezTo>
                <a:lnTo>
                  <a:pt x="0" y="447516"/>
                </a:lnTo>
                <a:close/>
              </a:path>
            </a:pathLst>
          </a:custGeom>
          <a:solidFill>
            <a:schemeClr val="bg1">
              <a:lumMod val="65000"/>
            </a:schemeClr>
          </a:solidFill>
          <a:ln w="9525">
            <a:noFill/>
            <a:miter lim="800000"/>
            <a:headEnd/>
            <a:tailEnd/>
          </a:ln>
          <a:effectLst/>
          <a:scene3d>
            <a:camera prst="orthographicFront">
              <a:rot lat="0" lon="0" rev="0"/>
            </a:camera>
            <a:lightRig rig="balanced" dir="t">
              <a:rot lat="0" lon="0" rev="8700000"/>
            </a:lightRig>
          </a:scene3d>
          <a:sp3d/>
        </p:spPr>
        <p:txBody>
          <a:bodyPr wrap="none" lIns="91416" tIns="45708" rIns="91416" bIns="45708" anchor="t"/>
          <a:lstStyle/>
          <a:p>
            <a:pPr marL="72000" lvl="1" indent="180000">
              <a:lnSpc>
                <a:spcPct val="90000"/>
              </a:lnSpc>
              <a:spcAft>
                <a:spcPts val="600"/>
              </a:spcAft>
              <a:buFont typeface="Wingdings" pitchFamily="2" charset="2"/>
              <a:buChar char="§"/>
              <a:defRPr/>
            </a:pPr>
            <a:r>
              <a:rPr lang="en-US" dirty="0" smtClean="0">
                <a:solidFill>
                  <a:schemeClr val="bg1"/>
                </a:solidFill>
                <a:latin typeface="Arial" pitchFamily="34" charset="0"/>
                <a:cs typeface="Arial" pitchFamily="34" charset="0"/>
              </a:rPr>
              <a:t>Host Support Letter (Host Institution Binding Statement of Support)</a:t>
            </a:r>
          </a:p>
          <a:p>
            <a:pPr marL="72000" lvl="1" indent="180000">
              <a:lnSpc>
                <a:spcPct val="90000"/>
              </a:lnSpc>
              <a:spcAft>
                <a:spcPts val="600"/>
              </a:spcAft>
              <a:buFont typeface="Wingdings" pitchFamily="2" charset="2"/>
              <a:buChar char="§"/>
              <a:defRPr/>
            </a:pPr>
            <a:r>
              <a:rPr lang="en-US" dirty="0" smtClean="0">
                <a:solidFill>
                  <a:schemeClr val="bg1"/>
                </a:solidFill>
                <a:latin typeface="Arial" pitchFamily="34" charset="0"/>
                <a:cs typeface="Arial" pitchFamily="34" charset="0"/>
              </a:rPr>
              <a:t>PhD-Certificate (+ additional documents)</a:t>
            </a:r>
          </a:p>
          <a:p>
            <a:pPr marL="72000" lvl="1" indent="180000">
              <a:lnSpc>
                <a:spcPct val="90000"/>
              </a:lnSpc>
              <a:spcAft>
                <a:spcPts val="600"/>
              </a:spcAft>
              <a:buFont typeface="Wingdings" pitchFamily="2" charset="2"/>
              <a:buChar char="§"/>
              <a:defRPr/>
            </a:pPr>
            <a:r>
              <a:rPr lang="en-US" dirty="0">
                <a:solidFill>
                  <a:schemeClr val="bg1"/>
                </a:solidFill>
                <a:latin typeface="Arial" pitchFamily="34" charset="0"/>
                <a:cs typeface="Arial" pitchFamily="34" charset="0"/>
              </a:rPr>
              <a:t>(</a:t>
            </a:r>
            <a:r>
              <a:rPr lang="en-US" dirty="0" smtClean="0">
                <a:solidFill>
                  <a:schemeClr val="bg1"/>
                </a:solidFill>
                <a:latin typeface="Arial" pitchFamily="34" charset="0"/>
                <a:cs typeface="Arial" pitchFamily="34" charset="0"/>
              </a:rPr>
              <a:t>Ethics Self-Assessment)</a:t>
            </a:r>
          </a:p>
        </p:txBody>
      </p:sp>
      <p:sp>
        <p:nvSpPr>
          <p:cNvPr id="30" name="Textfeld 29"/>
          <p:cNvSpPr txBox="1"/>
          <p:nvPr/>
        </p:nvSpPr>
        <p:spPr>
          <a:xfrm>
            <a:off x="3879536" y="4574546"/>
            <a:ext cx="1484034" cy="400110"/>
          </a:xfrm>
          <a:prstGeom prst="rect">
            <a:avLst/>
          </a:prstGeom>
          <a:noFill/>
        </p:spPr>
        <p:txBody>
          <a:bodyPr wrap="square" rtlCol="0">
            <a:spAutoFit/>
          </a:bodyPr>
          <a:lstStyle/>
          <a:p>
            <a:r>
              <a:rPr lang="de-DE" sz="2000" dirty="0" smtClean="0">
                <a:latin typeface="BundesSans Office Regular"/>
                <a:ea typeface="Verdana" pitchFamily="34" charset="0"/>
                <a:cs typeface="Arial" pitchFamily="34" charset="0"/>
              </a:rPr>
              <a:t>Annexes</a:t>
            </a:r>
            <a:endParaRPr lang="de-DE" sz="2000" dirty="0">
              <a:latin typeface="BundesSans Office Regular"/>
              <a:ea typeface="Verdana" pitchFamily="34" charset="0"/>
              <a:cs typeface="Arial" pitchFamily="34" charset="0"/>
            </a:endParaRPr>
          </a:p>
        </p:txBody>
      </p:sp>
    </p:spTree>
    <p:extLst>
      <p:ext uri="{BB962C8B-B14F-4D97-AF65-F5344CB8AC3E}">
        <p14:creationId xmlns:p14="http://schemas.microsoft.com/office/powerpoint/2010/main" val="74300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el 3"/>
          <p:cNvSpPr>
            <a:spLocks noGrp="1"/>
          </p:cNvSpPr>
          <p:nvPr>
            <p:ph type="title"/>
          </p:nvPr>
        </p:nvSpPr>
        <p:spPr/>
        <p:txBody>
          <a:bodyPr>
            <a:normAutofit/>
          </a:bodyPr>
          <a:lstStyle/>
          <a:p>
            <a:pPr algn="l"/>
            <a:r>
              <a:rPr lang="de-DE" dirty="0" smtClean="0"/>
              <a:t>Part B in Detail</a:t>
            </a:r>
            <a:endParaRPr lang="en-GB" dirty="0" smtClean="0"/>
          </a:p>
        </p:txBody>
      </p:sp>
      <p:grpSp>
        <p:nvGrpSpPr>
          <p:cNvPr id="20" name="Gruppieren 19"/>
          <p:cNvGrpSpPr/>
          <p:nvPr/>
        </p:nvGrpSpPr>
        <p:grpSpPr>
          <a:xfrm>
            <a:off x="857530" y="2060848"/>
            <a:ext cx="7839614" cy="4085900"/>
            <a:chOff x="467544" y="2132856"/>
            <a:chExt cx="8229600" cy="4474800"/>
          </a:xfrm>
        </p:grpSpPr>
        <p:sp>
          <p:nvSpPr>
            <p:cNvPr id="15" name="Freihandform 14"/>
            <p:cNvSpPr/>
            <p:nvPr/>
          </p:nvSpPr>
          <p:spPr>
            <a:xfrm>
              <a:off x="467544" y="2132856"/>
              <a:ext cx="8229600" cy="4474800"/>
            </a:xfrm>
            <a:custGeom>
              <a:avLst/>
              <a:gdLst>
                <a:gd name="connsiteX0" fmla="*/ 0 w 8229600"/>
                <a:gd name="connsiteY0" fmla="*/ 447516 h 4475163"/>
                <a:gd name="connsiteX1" fmla="*/ 131075 w 8229600"/>
                <a:gd name="connsiteY1" fmla="*/ 131074 h 4475163"/>
                <a:gd name="connsiteX2" fmla="*/ 447517 w 8229600"/>
                <a:gd name="connsiteY2" fmla="*/ 0 h 4475163"/>
                <a:gd name="connsiteX3" fmla="*/ 7782084 w 8229600"/>
                <a:gd name="connsiteY3" fmla="*/ 0 h 4475163"/>
                <a:gd name="connsiteX4" fmla="*/ 8098526 w 8229600"/>
                <a:gd name="connsiteY4" fmla="*/ 131075 h 4475163"/>
                <a:gd name="connsiteX5" fmla="*/ 8229600 w 8229600"/>
                <a:gd name="connsiteY5" fmla="*/ 447517 h 4475163"/>
                <a:gd name="connsiteX6" fmla="*/ 8229600 w 8229600"/>
                <a:gd name="connsiteY6" fmla="*/ 4027647 h 4475163"/>
                <a:gd name="connsiteX7" fmla="*/ 8098526 w 8229600"/>
                <a:gd name="connsiteY7" fmla="*/ 4344089 h 4475163"/>
                <a:gd name="connsiteX8" fmla="*/ 7782084 w 8229600"/>
                <a:gd name="connsiteY8" fmla="*/ 4475163 h 4475163"/>
                <a:gd name="connsiteX9" fmla="*/ 447516 w 8229600"/>
                <a:gd name="connsiteY9" fmla="*/ 4475163 h 4475163"/>
                <a:gd name="connsiteX10" fmla="*/ 131074 w 8229600"/>
                <a:gd name="connsiteY10" fmla="*/ 4344088 h 4475163"/>
                <a:gd name="connsiteX11" fmla="*/ 0 w 8229600"/>
                <a:gd name="connsiteY11" fmla="*/ 4027646 h 4475163"/>
                <a:gd name="connsiteX12" fmla="*/ 0 w 8229600"/>
                <a:gd name="connsiteY12" fmla="*/ 447516 h 44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600" h="4475163">
                  <a:moveTo>
                    <a:pt x="0" y="447516"/>
                  </a:moveTo>
                  <a:cubicBezTo>
                    <a:pt x="0" y="328827"/>
                    <a:pt x="47149" y="215000"/>
                    <a:pt x="131075" y="131074"/>
                  </a:cubicBezTo>
                  <a:cubicBezTo>
                    <a:pt x="215001" y="47149"/>
                    <a:pt x="328828" y="0"/>
                    <a:pt x="447517" y="0"/>
                  </a:cubicBezTo>
                  <a:lnTo>
                    <a:pt x="7782084" y="0"/>
                  </a:lnTo>
                  <a:cubicBezTo>
                    <a:pt x="7900773" y="0"/>
                    <a:pt x="8014600" y="47149"/>
                    <a:pt x="8098526" y="131075"/>
                  </a:cubicBezTo>
                  <a:cubicBezTo>
                    <a:pt x="8182451" y="215001"/>
                    <a:pt x="8229600" y="328828"/>
                    <a:pt x="8229600" y="447517"/>
                  </a:cubicBezTo>
                  <a:lnTo>
                    <a:pt x="8229600" y="4027647"/>
                  </a:lnTo>
                  <a:cubicBezTo>
                    <a:pt x="8229600" y="4146336"/>
                    <a:pt x="8182451" y="4260163"/>
                    <a:pt x="8098526" y="4344089"/>
                  </a:cubicBezTo>
                  <a:cubicBezTo>
                    <a:pt x="8014600" y="4428015"/>
                    <a:pt x="7900773" y="4475163"/>
                    <a:pt x="7782084" y="4475163"/>
                  </a:cubicBezTo>
                  <a:lnTo>
                    <a:pt x="447516" y="4475163"/>
                  </a:lnTo>
                  <a:cubicBezTo>
                    <a:pt x="328827" y="4475163"/>
                    <a:pt x="215000" y="4428014"/>
                    <a:pt x="131074" y="4344088"/>
                  </a:cubicBezTo>
                  <a:cubicBezTo>
                    <a:pt x="47149" y="4260162"/>
                    <a:pt x="0" y="4146335"/>
                    <a:pt x="0" y="4027646"/>
                  </a:cubicBezTo>
                  <a:lnTo>
                    <a:pt x="0" y="447516"/>
                  </a:lnTo>
                  <a:close/>
                </a:path>
              </a:pathLst>
            </a:custGeom>
            <a:solidFill>
              <a:schemeClr val="bg1">
                <a:lumMod val="65000"/>
              </a:schemeClr>
            </a:solidFill>
            <a:ln w="9525">
              <a:noFill/>
              <a:miter lim="800000"/>
              <a:headEnd/>
              <a:tailEnd/>
            </a:ln>
            <a:effectLst/>
            <a:scene3d>
              <a:camera prst="orthographicFront">
                <a:rot lat="0" lon="0" rev="0"/>
              </a:camera>
              <a:lightRig rig="balanced" dir="t">
                <a:rot lat="0" lon="0" rev="8700000"/>
              </a:lightRig>
            </a:scene3d>
            <a:sp3d/>
          </p:spPr>
          <p:txBody>
            <a:bodyPr wrap="none" lIns="91416" tIns="45708" rIns="91416" bIns="45708" anchor="t"/>
            <a:lstStyle/>
            <a:p>
              <a:pPr algn="ctr" fontAlgn="base">
                <a:lnSpc>
                  <a:spcPct val="90000"/>
                </a:lnSpc>
                <a:spcBef>
                  <a:spcPct val="0"/>
                </a:spcBef>
                <a:spcAft>
                  <a:spcPct val="0"/>
                </a:spcAft>
                <a:defRPr/>
              </a:pPr>
              <a:endParaRPr lang="de-DE" sz="2000" b="1" dirty="0" smtClean="0">
                <a:solidFill>
                  <a:schemeClr val="bg1"/>
                </a:solidFill>
                <a:latin typeface="Arial" pitchFamily="34" charset="0"/>
                <a:cs typeface="Arial" pitchFamily="34" charset="0"/>
              </a:endParaRPr>
            </a:p>
          </p:txBody>
        </p:sp>
        <p:grpSp>
          <p:nvGrpSpPr>
            <p:cNvPr id="2" name="Gruppieren 23"/>
            <p:cNvGrpSpPr/>
            <p:nvPr/>
          </p:nvGrpSpPr>
          <p:grpSpPr>
            <a:xfrm>
              <a:off x="857528" y="3717032"/>
              <a:ext cx="7428943" cy="2685952"/>
              <a:chOff x="857527" y="3717032"/>
              <a:chExt cx="7428943" cy="2685952"/>
            </a:xfrm>
          </p:grpSpPr>
          <p:sp>
            <p:nvSpPr>
              <p:cNvPr id="9" name="Freihandform 8"/>
              <p:cNvSpPr/>
              <p:nvPr/>
            </p:nvSpPr>
            <p:spPr>
              <a:xfrm>
                <a:off x="857529" y="3756602"/>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solidFill>
                <a:schemeClr val="accent6"/>
              </a:solidFill>
              <a:ln w="9525">
                <a:noFill/>
                <a:miter lim="800000"/>
                <a:headEnd/>
                <a:tailEnd/>
              </a:ln>
              <a:effectLst/>
              <a:scene3d>
                <a:camera prst="orthographicFront">
                  <a:rot lat="0" lon="0" rev="0"/>
                </a:camera>
                <a:lightRig rig="balanced" dir="t">
                  <a:rot lat="0" lon="0" rev="8700000"/>
                </a:lightRig>
              </a:scene3d>
              <a:sp3d/>
            </p:spPr>
            <p:txBody>
              <a:bodyPr wrap="none" anchor="ctr"/>
              <a:lstStyle/>
              <a:p>
                <a:pPr algn="ctr">
                  <a:lnSpc>
                    <a:spcPct val="90000"/>
                  </a:lnSpc>
                  <a:defRPr/>
                </a:pPr>
                <a:r>
                  <a:rPr lang="en-GB" b="1" dirty="0" smtClean="0">
                    <a:solidFill>
                      <a:srgbClr val="FFFFFF"/>
                    </a:solidFill>
                    <a:latin typeface="Arial" pitchFamily="34" charset="0"/>
                    <a:cs typeface="Arial" pitchFamily="34" charset="0"/>
                  </a:rPr>
                  <a:t>Extended synopsis</a:t>
                </a:r>
                <a:endParaRPr lang="en-GB" b="1" dirty="0">
                  <a:solidFill>
                    <a:srgbClr val="FFFFFF"/>
                  </a:solidFill>
                  <a:latin typeface="Arial" pitchFamily="34" charset="0"/>
                  <a:cs typeface="Arial" pitchFamily="34" charset="0"/>
                </a:endParaRPr>
              </a:p>
            </p:txBody>
          </p:sp>
          <p:sp>
            <p:nvSpPr>
              <p:cNvPr id="10" name="Freihandform 9"/>
              <p:cNvSpPr/>
              <p:nvPr/>
            </p:nvSpPr>
            <p:spPr>
              <a:xfrm>
                <a:off x="857529" y="4745664"/>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solidFill>
                <a:schemeClr val="accent6"/>
              </a:solidFill>
              <a:ln w="9525">
                <a:noFill/>
                <a:miter lim="800000"/>
                <a:headEnd/>
                <a:tailEnd/>
              </a:ln>
              <a:effectLst/>
              <a:scene3d>
                <a:camera prst="orthographicFront">
                  <a:rot lat="0" lon="0" rev="0"/>
                </a:camera>
                <a:lightRig rig="balanced" dir="t">
                  <a:rot lat="0" lon="0" rev="8700000"/>
                </a:lightRig>
              </a:scene3d>
              <a:sp3d/>
            </p:spPr>
            <p:txBody>
              <a:bodyPr wrap="none" anchor="ctr"/>
              <a:lstStyle/>
              <a:p>
                <a:pPr algn="ctr" fontAlgn="base">
                  <a:lnSpc>
                    <a:spcPct val="90000"/>
                  </a:lnSpc>
                  <a:spcBef>
                    <a:spcPct val="0"/>
                  </a:spcBef>
                  <a:spcAft>
                    <a:spcPct val="0"/>
                  </a:spcAft>
                  <a:defRPr/>
                </a:pPr>
                <a:r>
                  <a:rPr lang="en-GB" b="1" dirty="0" smtClean="0">
                    <a:solidFill>
                      <a:srgbClr val="FFFFFF"/>
                    </a:solidFill>
                    <a:latin typeface="Arial" pitchFamily="34" charset="0"/>
                    <a:cs typeface="Arial" pitchFamily="34" charset="0"/>
                  </a:rPr>
                  <a:t>CV of each PI</a:t>
                </a:r>
                <a:endParaRPr lang="en-GB" b="1" dirty="0">
                  <a:solidFill>
                    <a:srgbClr val="FFFFFF"/>
                  </a:solidFill>
                  <a:latin typeface="Arial" pitchFamily="34" charset="0"/>
                  <a:cs typeface="Arial" pitchFamily="34" charset="0"/>
                </a:endParaRPr>
              </a:p>
            </p:txBody>
          </p:sp>
          <p:sp>
            <p:nvSpPr>
              <p:cNvPr id="11" name="Freihandform 10"/>
              <p:cNvSpPr/>
              <p:nvPr/>
            </p:nvSpPr>
            <p:spPr>
              <a:xfrm>
                <a:off x="857527" y="5723434"/>
                <a:ext cx="3169681"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solidFill>
                <a:schemeClr val="accent6"/>
              </a:solidFill>
              <a:ln w="9525">
                <a:noFill/>
                <a:miter lim="800000"/>
                <a:headEnd/>
                <a:tailEnd/>
              </a:ln>
              <a:effectLst/>
              <a:scene3d>
                <a:camera prst="orthographicFront">
                  <a:rot lat="0" lon="0" rev="0"/>
                </a:camera>
                <a:lightRig rig="balanced" dir="t">
                  <a:rot lat="0" lon="0" rev="8700000"/>
                </a:lightRig>
              </a:scene3d>
              <a:sp3d/>
            </p:spPr>
            <p:txBody>
              <a:bodyPr wrap="none" anchor="ctr"/>
              <a:lstStyle/>
              <a:p>
                <a:pPr algn="ctr" fontAlgn="base">
                  <a:lnSpc>
                    <a:spcPct val="90000"/>
                  </a:lnSpc>
                  <a:spcBef>
                    <a:spcPct val="0"/>
                  </a:spcBef>
                  <a:spcAft>
                    <a:spcPct val="0"/>
                  </a:spcAft>
                  <a:defRPr/>
                </a:pPr>
                <a:r>
                  <a:rPr lang="en-GB" b="1" dirty="0" smtClean="0">
                    <a:solidFill>
                      <a:srgbClr val="FFFFFF"/>
                    </a:solidFill>
                    <a:latin typeface="Arial" pitchFamily="34" charset="0"/>
                    <a:cs typeface="Arial" pitchFamily="34" charset="0"/>
                  </a:rPr>
                  <a:t>Track record of each PI</a:t>
                </a:r>
                <a:endParaRPr lang="en-GB" b="1" dirty="0">
                  <a:solidFill>
                    <a:srgbClr val="FFFFFF"/>
                  </a:solidFill>
                  <a:latin typeface="Arial" pitchFamily="34" charset="0"/>
                  <a:cs typeface="Arial" pitchFamily="34" charset="0"/>
                </a:endParaRPr>
              </a:p>
            </p:txBody>
          </p:sp>
          <p:sp>
            <p:nvSpPr>
              <p:cNvPr id="13" name="Freihandform 12"/>
              <p:cNvSpPr/>
              <p:nvPr/>
            </p:nvSpPr>
            <p:spPr>
              <a:xfrm>
                <a:off x="5116789" y="3717032"/>
                <a:ext cx="3169681" cy="2685952"/>
              </a:xfrm>
              <a:custGeom>
                <a:avLst/>
                <a:gdLst>
                  <a:gd name="connsiteX0" fmla="*/ 0 w 3169681"/>
                  <a:gd name="connsiteY0" fmla="*/ 134932 h 1349322"/>
                  <a:gd name="connsiteX1" fmla="*/ 39521 w 3169681"/>
                  <a:gd name="connsiteY1" fmla="*/ 39521 h 1349322"/>
                  <a:gd name="connsiteX2" fmla="*/ 134932 w 3169681"/>
                  <a:gd name="connsiteY2" fmla="*/ 0 h 1349322"/>
                  <a:gd name="connsiteX3" fmla="*/ 3034749 w 3169681"/>
                  <a:gd name="connsiteY3" fmla="*/ 0 h 1349322"/>
                  <a:gd name="connsiteX4" fmla="*/ 3130160 w 3169681"/>
                  <a:gd name="connsiteY4" fmla="*/ 39521 h 1349322"/>
                  <a:gd name="connsiteX5" fmla="*/ 3169681 w 3169681"/>
                  <a:gd name="connsiteY5" fmla="*/ 134932 h 1349322"/>
                  <a:gd name="connsiteX6" fmla="*/ 3169681 w 3169681"/>
                  <a:gd name="connsiteY6" fmla="*/ 1214390 h 1349322"/>
                  <a:gd name="connsiteX7" fmla="*/ 3130160 w 3169681"/>
                  <a:gd name="connsiteY7" fmla="*/ 1309801 h 1349322"/>
                  <a:gd name="connsiteX8" fmla="*/ 3034749 w 3169681"/>
                  <a:gd name="connsiteY8" fmla="*/ 1349322 h 1349322"/>
                  <a:gd name="connsiteX9" fmla="*/ 134932 w 3169681"/>
                  <a:gd name="connsiteY9" fmla="*/ 1349322 h 1349322"/>
                  <a:gd name="connsiteX10" fmla="*/ 39521 w 3169681"/>
                  <a:gd name="connsiteY10" fmla="*/ 1309801 h 1349322"/>
                  <a:gd name="connsiteX11" fmla="*/ 0 w 3169681"/>
                  <a:gd name="connsiteY11" fmla="*/ 1214390 h 1349322"/>
                  <a:gd name="connsiteX12" fmla="*/ 0 w 3169681"/>
                  <a:gd name="connsiteY12" fmla="*/ 134932 h 134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1349322">
                    <a:moveTo>
                      <a:pt x="0" y="134932"/>
                    </a:moveTo>
                    <a:cubicBezTo>
                      <a:pt x="0" y="99146"/>
                      <a:pt x="14216" y="64825"/>
                      <a:pt x="39521" y="39521"/>
                    </a:cubicBezTo>
                    <a:cubicBezTo>
                      <a:pt x="64826" y="14216"/>
                      <a:pt x="99146" y="0"/>
                      <a:pt x="134932" y="0"/>
                    </a:cubicBezTo>
                    <a:lnTo>
                      <a:pt x="3034749" y="0"/>
                    </a:lnTo>
                    <a:cubicBezTo>
                      <a:pt x="3070535" y="0"/>
                      <a:pt x="3104856" y="14216"/>
                      <a:pt x="3130160" y="39521"/>
                    </a:cubicBezTo>
                    <a:cubicBezTo>
                      <a:pt x="3155465" y="64826"/>
                      <a:pt x="3169681" y="99146"/>
                      <a:pt x="3169681" y="134932"/>
                    </a:cubicBezTo>
                    <a:lnTo>
                      <a:pt x="3169681" y="1214390"/>
                    </a:lnTo>
                    <a:cubicBezTo>
                      <a:pt x="3169681" y="1250176"/>
                      <a:pt x="3155465" y="1284497"/>
                      <a:pt x="3130160" y="1309801"/>
                    </a:cubicBezTo>
                    <a:cubicBezTo>
                      <a:pt x="3104855" y="1335106"/>
                      <a:pt x="3070535" y="1349322"/>
                      <a:pt x="3034749" y="1349322"/>
                    </a:cubicBezTo>
                    <a:lnTo>
                      <a:pt x="134932" y="1349322"/>
                    </a:lnTo>
                    <a:cubicBezTo>
                      <a:pt x="99146" y="1349322"/>
                      <a:pt x="64825" y="1335106"/>
                      <a:pt x="39521" y="1309801"/>
                    </a:cubicBezTo>
                    <a:cubicBezTo>
                      <a:pt x="14216" y="1284496"/>
                      <a:pt x="0" y="1250176"/>
                      <a:pt x="0" y="1214390"/>
                    </a:cubicBezTo>
                    <a:lnTo>
                      <a:pt x="0" y="134932"/>
                    </a:lnTo>
                    <a:close/>
                  </a:path>
                </a:pathLst>
              </a:custGeom>
              <a:solidFill>
                <a:schemeClr val="accent6"/>
              </a:solidFill>
              <a:ln w="9525">
                <a:noFill/>
                <a:miter lim="800000"/>
                <a:headEnd/>
                <a:tailEnd/>
              </a:ln>
              <a:effectLst/>
              <a:scene3d>
                <a:camera prst="orthographicFront">
                  <a:rot lat="0" lon="0" rev="0"/>
                </a:camera>
                <a:lightRig rig="balanced" dir="t">
                  <a:rot lat="0" lon="0" rev="8700000"/>
                </a:lightRig>
              </a:scene3d>
              <a:sp3d/>
            </p:spPr>
            <p:txBody>
              <a:bodyPr wrap="none" anchor="ctr"/>
              <a:lstStyle/>
              <a:p>
                <a:pPr algn="ctr" fontAlgn="base">
                  <a:lnSpc>
                    <a:spcPct val="90000"/>
                  </a:lnSpc>
                  <a:spcBef>
                    <a:spcPct val="0"/>
                  </a:spcBef>
                  <a:spcAft>
                    <a:spcPct val="0"/>
                  </a:spcAft>
                  <a:defRPr/>
                </a:pPr>
                <a:r>
                  <a:rPr lang="en-GB" b="1" dirty="0" smtClean="0">
                    <a:solidFill>
                      <a:srgbClr val="FFFFFF"/>
                    </a:solidFill>
                    <a:latin typeface="Arial" pitchFamily="34" charset="0"/>
                    <a:cs typeface="Arial" pitchFamily="34" charset="0"/>
                  </a:rPr>
                  <a:t>Scientific proposal</a:t>
                </a:r>
                <a:endParaRPr lang="en-GB" b="1" dirty="0">
                  <a:solidFill>
                    <a:srgbClr val="FFFFFF"/>
                  </a:solidFill>
                  <a:latin typeface="Arial" pitchFamily="34" charset="0"/>
                  <a:cs typeface="Arial" pitchFamily="34" charset="0"/>
                </a:endParaRPr>
              </a:p>
            </p:txBody>
          </p:sp>
        </p:grpSp>
        <p:sp>
          <p:nvSpPr>
            <p:cNvPr id="16" name="Freihandform 15"/>
            <p:cNvSpPr/>
            <p:nvPr/>
          </p:nvSpPr>
          <p:spPr>
            <a:xfrm>
              <a:off x="4193544" y="3695093"/>
              <a:ext cx="714380"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a:effectLst/>
          </p:spPr>
          <p:txBody>
            <a:bodyPr wrap="none" lIns="91416" tIns="45708" rIns="91416" bIns="45708" anchor="ctr"/>
            <a:lstStyle/>
            <a:p>
              <a:pPr algn="ctr" fontAlgn="base">
                <a:lnSpc>
                  <a:spcPct val="90000"/>
                </a:lnSpc>
                <a:spcBef>
                  <a:spcPct val="0"/>
                </a:spcBef>
                <a:spcAft>
                  <a:spcPct val="0"/>
                </a:spcAft>
                <a:defRPr/>
              </a:pPr>
              <a:r>
                <a:rPr lang="de-DE" b="1" dirty="0" smtClean="0">
                  <a:solidFill>
                    <a:schemeClr val="bg1"/>
                  </a:solidFill>
                  <a:latin typeface="Arial" pitchFamily="34" charset="0"/>
                  <a:cs typeface="Arial" pitchFamily="34" charset="0"/>
                </a:rPr>
                <a:t>5 p.</a:t>
              </a:r>
            </a:p>
          </p:txBody>
        </p:sp>
        <p:sp>
          <p:nvSpPr>
            <p:cNvPr id="17" name="Freihandform 16"/>
            <p:cNvSpPr/>
            <p:nvPr/>
          </p:nvSpPr>
          <p:spPr>
            <a:xfrm>
              <a:off x="4193544" y="4752127"/>
              <a:ext cx="714380"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a:effectLst/>
          </p:spPr>
          <p:txBody>
            <a:bodyPr wrap="none" lIns="91416" tIns="45708" rIns="91416" bIns="45708" anchor="ctr"/>
            <a:lstStyle/>
            <a:p>
              <a:pPr algn="ctr" fontAlgn="base">
                <a:lnSpc>
                  <a:spcPct val="90000"/>
                </a:lnSpc>
                <a:spcBef>
                  <a:spcPct val="0"/>
                </a:spcBef>
                <a:spcAft>
                  <a:spcPct val="0"/>
                </a:spcAft>
                <a:defRPr/>
              </a:pPr>
              <a:r>
                <a:rPr lang="de-DE" b="1" dirty="0" smtClean="0">
                  <a:solidFill>
                    <a:schemeClr val="bg1"/>
                  </a:solidFill>
                  <a:latin typeface="Arial" pitchFamily="34" charset="0"/>
                  <a:cs typeface="Arial" pitchFamily="34" charset="0"/>
                </a:rPr>
                <a:t>2 p.</a:t>
              </a:r>
            </a:p>
          </p:txBody>
        </p:sp>
        <p:sp>
          <p:nvSpPr>
            <p:cNvPr id="18" name="Freihandform 17"/>
            <p:cNvSpPr/>
            <p:nvPr/>
          </p:nvSpPr>
          <p:spPr>
            <a:xfrm>
              <a:off x="4193544" y="5742486"/>
              <a:ext cx="714380"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a:effectLst/>
          </p:spPr>
          <p:txBody>
            <a:bodyPr wrap="none" lIns="91416" tIns="45708" rIns="91416" bIns="45708" anchor="ctr"/>
            <a:lstStyle/>
            <a:p>
              <a:pPr algn="ctr" fontAlgn="base">
                <a:lnSpc>
                  <a:spcPct val="90000"/>
                </a:lnSpc>
                <a:spcBef>
                  <a:spcPct val="0"/>
                </a:spcBef>
                <a:spcAft>
                  <a:spcPct val="0"/>
                </a:spcAft>
                <a:defRPr/>
              </a:pPr>
              <a:r>
                <a:rPr lang="de-DE" b="1" dirty="0" smtClean="0">
                  <a:solidFill>
                    <a:schemeClr val="bg1"/>
                  </a:solidFill>
                  <a:latin typeface="Arial" pitchFamily="34" charset="0"/>
                  <a:cs typeface="Arial" pitchFamily="34" charset="0"/>
                </a:rPr>
                <a:t>2 p.</a:t>
              </a:r>
            </a:p>
          </p:txBody>
        </p:sp>
        <p:sp>
          <p:nvSpPr>
            <p:cNvPr id="19" name="Abgerundetes Rechteck 18"/>
            <p:cNvSpPr/>
            <p:nvPr/>
          </p:nvSpPr>
          <p:spPr>
            <a:xfrm>
              <a:off x="6344439" y="5396460"/>
              <a:ext cx="714380" cy="651935"/>
            </a:xfrm>
            <a:prstGeom prst="roundRect">
              <a:avLst/>
            </a:prstGeom>
            <a:solidFill>
              <a:schemeClr val="bg1">
                <a:lumMod val="65000"/>
              </a:schemeClr>
            </a:solidFill>
            <a:ln w="9525">
              <a:noFill/>
              <a:miter lim="800000"/>
              <a:headEnd/>
              <a:tailEnd/>
            </a:ln>
            <a:effectLst/>
          </p:spPr>
          <p:txBody>
            <a:bodyPr wrap="none" lIns="91416" tIns="45708" rIns="91416" bIns="45708" anchor="ctr"/>
            <a:lstStyle/>
            <a:p>
              <a:pPr algn="ctr" fontAlgn="base">
                <a:lnSpc>
                  <a:spcPct val="90000"/>
                </a:lnSpc>
                <a:spcBef>
                  <a:spcPct val="0"/>
                </a:spcBef>
                <a:spcAft>
                  <a:spcPct val="0"/>
                </a:spcAft>
                <a:defRPr/>
              </a:pPr>
              <a:r>
                <a:rPr lang="de-DE" b="1" dirty="0" smtClean="0">
                  <a:solidFill>
                    <a:schemeClr val="bg1"/>
                  </a:solidFill>
                  <a:latin typeface="Arial" pitchFamily="34" charset="0"/>
                  <a:cs typeface="Arial" pitchFamily="34" charset="0"/>
                </a:rPr>
                <a:t>15 p.</a:t>
              </a:r>
            </a:p>
          </p:txBody>
        </p:sp>
        <p:sp>
          <p:nvSpPr>
            <p:cNvPr id="22" name="Freihandform 21"/>
            <p:cNvSpPr/>
            <p:nvPr/>
          </p:nvSpPr>
          <p:spPr>
            <a:xfrm>
              <a:off x="2085179" y="3052963"/>
              <a:ext cx="714380"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a:effectLst/>
          </p:spPr>
          <p:txBody>
            <a:bodyPr wrap="none" lIns="91416" tIns="45708" rIns="91416" bIns="45708" anchor="ctr"/>
            <a:lstStyle/>
            <a:p>
              <a:pPr algn="ctr" fontAlgn="base">
                <a:lnSpc>
                  <a:spcPct val="90000"/>
                </a:lnSpc>
                <a:spcBef>
                  <a:spcPct val="0"/>
                </a:spcBef>
                <a:spcAft>
                  <a:spcPct val="0"/>
                </a:spcAft>
                <a:defRPr/>
              </a:pPr>
              <a:r>
                <a:rPr lang="de-DE" b="1" dirty="0" smtClean="0">
                  <a:solidFill>
                    <a:schemeClr val="bg1"/>
                  </a:solidFill>
                  <a:latin typeface="Arial" pitchFamily="34" charset="0"/>
                  <a:cs typeface="Arial" pitchFamily="34" charset="0"/>
                </a:rPr>
                <a:t>B1</a:t>
              </a:r>
            </a:p>
          </p:txBody>
        </p:sp>
        <p:sp>
          <p:nvSpPr>
            <p:cNvPr id="23" name="Freihandform 22"/>
            <p:cNvSpPr/>
            <p:nvPr/>
          </p:nvSpPr>
          <p:spPr>
            <a:xfrm>
              <a:off x="6344439" y="3065099"/>
              <a:ext cx="714380" cy="651935"/>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noFill/>
            <a:ln w="9525">
              <a:noFill/>
              <a:miter lim="800000"/>
              <a:headEnd/>
              <a:tailEnd/>
            </a:ln>
            <a:effectLst/>
          </p:spPr>
          <p:txBody>
            <a:bodyPr wrap="none" lIns="91416" tIns="45708" rIns="91416" bIns="45708" anchor="ctr"/>
            <a:lstStyle/>
            <a:p>
              <a:pPr algn="ctr" fontAlgn="base">
                <a:lnSpc>
                  <a:spcPct val="90000"/>
                </a:lnSpc>
                <a:spcBef>
                  <a:spcPct val="0"/>
                </a:spcBef>
                <a:spcAft>
                  <a:spcPct val="0"/>
                </a:spcAft>
                <a:defRPr/>
              </a:pPr>
              <a:r>
                <a:rPr lang="de-DE" b="1" dirty="0" smtClean="0">
                  <a:solidFill>
                    <a:schemeClr val="bg1"/>
                  </a:solidFill>
                  <a:latin typeface="Arial" pitchFamily="34" charset="0"/>
                  <a:cs typeface="Arial" pitchFamily="34" charset="0"/>
                </a:rPr>
                <a:t>B2</a:t>
              </a:r>
            </a:p>
          </p:txBody>
        </p:sp>
      </p:grpSp>
      <p:sp>
        <p:nvSpPr>
          <p:cNvPr id="24" name="Freihandform 23"/>
          <p:cNvSpPr/>
          <p:nvPr/>
        </p:nvSpPr>
        <p:spPr>
          <a:xfrm>
            <a:off x="7219925" y="5691094"/>
            <a:ext cx="1509738" cy="510221"/>
          </a:xfrm>
          <a:custGeom>
            <a:avLst/>
            <a:gdLst>
              <a:gd name="connsiteX0" fmla="*/ 0 w 3169681"/>
              <a:gd name="connsiteY0" fmla="*/ 65194 h 651935"/>
              <a:gd name="connsiteX1" fmla="*/ 19095 w 3169681"/>
              <a:gd name="connsiteY1" fmla="*/ 19095 h 651935"/>
              <a:gd name="connsiteX2" fmla="*/ 65194 w 3169681"/>
              <a:gd name="connsiteY2" fmla="*/ 0 h 651935"/>
              <a:gd name="connsiteX3" fmla="*/ 3104487 w 3169681"/>
              <a:gd name="connsiteY3" fmla="*/ 0 h 651935"/>
              <a:gd name="connsiteX4" fmla="*/ 3150586 w 3169681"/>
              <a:gd name="connsiteY4" fmla="*/ 19095 h 651935"/>
              <a:gd name="connsiteX5" fmla="*/ 3169681 w 3169681"/>
              <a:gd name="connsiteY5" fmla="*/ 65194 h 651935"/>
              <a:gd name="connsiteX6" fmla="*/ 3169681 w 3169681"/>
              <a:gd name="connsiteY6" fmla="*/ 586741 h 651935"/>
              <a:gd name="connsiteX7" fmla="*/ 3150586 w 3169681"/>
              <a:gd name="connsiteY7" fmla="*/ 632840 h 651935"/>
              <a:gd name="connsiteX8" fmla="*/ 3104487 w 3169681"/>
              <a:gd name="connsiteY8" fmla="*/ 651935 h 651935"/>
              <a:gd name="connsiteX9" fmla="*/ 65194 w 3169681"/>
              <a:gd name="connsiteY9" fmla="*/ 651935 h 651935"/>
              <a:gd name="connsiteX10" fmla="*/ 19095 w 3169681"/>
              <a:gd name="connsiteY10" fmla="*/ 632840 h 651935"/>
              <a:gd name="connsiteX11" fmla="*/ 0 w 3169681"/>
              <a:gd name="connsiteY11" fmla="*/ 586741 h 651935"/>
              <a:gd name="connsiteX12" fmla="*/ 0 w 3169681"/>
              <a:gd name="connsiteY12" fmla="*/ 65194 h 65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9681" h="651935">
                <a:moveTo>
                  <a:pt x="0" y="65194"/>
                </a:moveTo>
                <a:cubicBezTo>
                  <a:pt x="0" y="47903"/>
                  <a:pt x="6869" y="31321"/>
                  <a:pt x="19095" y="19095"/>
                </a:cubicBezTo>
                <a:cubicBezTo>
                  <a:pt x="31321" y="6869"/>
                  <a:pt x="47904" y="0"/>
                  <a:pt x="65194" y="0"/>
                </a:cubicBezTo>
                <a:lnTo>
                  <a:pt x="3104487" y="0"/>
                </a:lnTo>
                <a:cubicBezTo>
                  <a:pt x="3121778" y="0"/>
                  <a:pt x="3138360" y="6869"/>
                  <a:pt x="3150586" y="19095"/>
                </a:cubicBezTo>
                <a:cubicBezTo>
                  <a:pt x="3162812" y="31321"/>
                  <a:pt x="3169681" y="47904"/>
                  <a:pt x="3169681" y="65194"/>
                </a:cubicBezTo>
                <a:lnTo>
                  <a:pt x="3169681" y="586741"/>
                </a:lnTo>
                <a:cubicBezTo>
                  <a:pt x="3169681" y="604032"/>
                  <a:pt x="3162812" y="620614"/>
                  <a:pt x="3150586" y="632840"/>
                </a:cubicBezTo>
                <a:cubicBezTo>
                  <a:pt x="3138360" y="645066"/>
                  <a:pt x="3121777" y="651935"/>
                  <a:pt x="3104487" y="651935"/>
                </a:cubicBezTo>
                <a:lnTo>
                  <a:pt x="65194" y="651935"/>
                </a:lnTo>
                <a:cubicBezTo>
                  <a:pt x="47903" y="651935"/>
                  <a:pt x="31321" y="645066"/>
                  <a:pt x="19095" y="632840"/>
                </a:cubicBezTo>
                <a:cubicBezTo>
                  <a:pt x="6869" y="620614"/>
                  <a:pt x="0" y="604031"/>
                  <a:pt x="0" y="586741"/>
                </a:cubicBezTo>
                <a:lnTo>
                  <a:pt x="0" y="65194"/>
                </a:lnTo>
                <a:close/>
              </a:path>
            </a:pathLst>
          </a:custGeom>
          <a:solidFill>
            <a:schemeClr val="accent6">
              <a:alpha val="60000"/>
            </a:schemeClr>
          </a:solidFill>
          <a:ln w="9525">
            <a:noFill/>
            <a:miter lim="800000"/>
            <a:headEnd/>
            <a:tailEnd/>
          </a:ln>
          <a:effectLst/>
          <a:scene3d>
            <a:camera prst="orthographicFront">
              <a:rot lat="0" lon="0" rev="0"/>
            </a:camera>
            <a:lightRig rig="balanced" dir="t">
              <a:rot lat="0" lon="0" rev="8700000"/>
            </a:lightRig>
          </a:scene3d>
          <a:sp3d/>
        </p:spPr>
        <p:txBody>
          <a:bodyPr wrap="none" anchor="ctr"/>
          <a:lstStyle/>
          <a:p>
            <a:pPr>
              <a:lnSpc>
                <a:spcPct val="90000"/>
              </a:lnSpc>
              <a:defRPr/>
            </a:pPr>
            <a:r>
              <a:rPr lang="en-GB" sz="1200" dirty="0" smtClean="0">
                <a:solidFill>
                  <a:srgbClr val="FFFFFF"/>
                </a:solidFill>
                <a:latin typeface="Arial" pitchFamily="34" charset="0"/>
                <a:cs typeface="Arial" pitchFamily="34" charset="0"/>
              </a:rPr>
              <a:t>Additionally: </a:t>
            </a:r>
          </a:p>
          <a:p>
            <a:pPr>
              <a:lnSpc>
                <a:spcPct val="90000"/>
              </a:lnSpc>
              <a:defRPr/>
            </a:pPr>
            <a:r>
              <a:rPr lang="en-GB" sz="1200" dirty="0" smtClean="0">
                <a:solidFill>
                  <a:srgbClr val="FFFFFF"/>
                </a:solidFill>
                <a:latin typeface="Arial" pitchFamily="34" charset="0"/>
                <a:cs typeface="Arial" pitchFamily="34" charset="0"/>
              </a:rPr>
              <a:t>References</a:t>
            </a:r>
          </a:p>
          <a:p>
            <a:pPr>
              <a:lnSpc>
                <a:spcPct val="90000"/>
              </a:lnSpc>
              <a:defRPr/>
            </a:pPr>
            <a:r>
              <a:rPr lang="en-GB" sz="1200" dirty="0" smtClean="0">
                <a:solidFill>
                  <a:srgbClr val="FFFFFF"/>
                </a:solidFill>
                <a:latin typeface="Arial" pitchFamily="34" charset="0"/>
                <a:cs typeface="Arial" pitchFamily="34" charset="0"/>
              </a:rPr>
              <a:t>Resources (B2)</a:t>
            </a:r>
            <a:endParaRPr lang="en-GB" sz="12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865702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idx="1"/>
          </p:nvPr>
        </p:nvSpPr>
        <p:spPr>
          <a:noFill/>
          <a:ln>
            <a:noFill/>
          </a:ln>
        </p:spPr>
        <p:txBody>
          <a:bodyPr>
            <a:normAutofit/>
          </a:bodyPr>
          <a:lstStyle/>
          <a:p>
            <a:pPr>
              <a:lnSpc>
                <a:spcPct val="150000"/>
              </a:lnSpc>
              <a:defRPr/>
            </a:pPr>
            <a:r>
              <a:rPr lang="en-US" dirty="0" smtClean="0"/>
              <a:t>Leader of the project and head of the project team – submits the application</a:t>
            </a:r>
          </a:p>
          <a:p>
            <a:pPr>
              <a:lnSpc>
                <a:spcPct val="150000"/>
              </a:lnSpc>
              <a:spcBef>
                <a:spcPts val="0"/>
              </a:spcBef>
              <a:defRPr/>
            </a:pPr>
            <a:endParaRPr lang="en-US" dirty="0" smtClean="0"/>
          </a:p>
          <a:p>
            <a:pPr>
              <a:lnSpc>
                <a:spcPct val="150000"/>
              </a:lnSpc>
              <a:defRPr/>
            </a:pPr>
            <a:r>
              <a:rPr lang="en-US" dirty="0" smtClean="0"/>
              <a:t>Any Nationality</a:t>
            </a:r>
          </a:p>
          <a:p>
            <a:pPr>
              <a:lnSpc>
                <a:spcPct val="150000"/>
              </a:lnSpc>
              <a:defRPr/>
            </a:pPr>
            <a:endParaRPr lang="en-US" dirty="0"/>
          </a:p>
          <a:p>
            <a:pPr marL="57150">
              <a:defRPr/>
            </a:pPr>
            <a:r>
              <a:rPr lang="en-US" dirty="0" smtClean="0"/>
              <a:t>At least </a:t>
            </a:r>
            <a:r>
              <a:rPr lang="en-US" dirty="0">
                <a:solidFill>
                  <a:srgbClr val="0778A5"/>
                </a:solidFill>
              </a:rPr>
              <a:t>50%</a:t>
            </a:r>
            <a:r>
              <a:rPr lang="en-US" dirty="0" smtClean="0"/>
              <a:t> of working time in Europe</a:t>
            </a:r>
          </a:p>
          <a:p>
            <a:pPr marL="57150">
              <a:defRPr/>
            </a:pPr>
            <a:endParaRPr lang="en-US" dirty="0"/>
          </a:p>
          <a:p>
            <a:pPr marL="0" indent="0">
              <a:buNone/>
              <a:defRPr/>
            </a:pPr>
            <a:r>
              <a:rPr lang="en-US" dirty="0" smtClean="0">
                <a:sym typeface="Wingdings" panose="05000000000000000000" pitchFamily="2" charset="2"/>
              </a:rPr>
              <a:t> Work contract with a European Institution latest at the first day of the project </a:t>
            </a:r>
            <a:endParaRPr lang="en-US" dirty="0"/>
          </a:p>
          <a:p>
            <a:endParaRPr lang="de-DE" dirty="0"/>
          </a:p>
        </p:txBody>
      </p:sp>
      <p:sp>
        <p:nvSpPr>
          <p:cNvPr id="5" name="Textplatzhalter 1"/>
          <p:cNvSpPr>
            <a:spLocks noGrp="1"/>
          </p:cNvSpPr>
          <p:nvPr>
            <p:ph type="title"/>
          </p:nvPr>
        </p:nvSpPr>
        <p:spPr>
          <a:prstGeom prst="rect">
            <a:avLst/>
          </a:prstGeom>
        </p:spPr>
        <p:txBody>
          <a:bodyPr/>
          <a:lstStyle/>
          <a:p>
            <a:r>
              <a:rPr lang="en-GB" dirty="0" smtClean="0">
                <a:latin typeface="BundesSerif Office Regular"/>
              </a:rPr>
              <a:t>The Principal Investigator (PI)</a:t>
            </a:r>
            <a:endParaRPr lang="de-DE" dirty="0">
              <a:latin typeface="BundesSerif Office Regular"/>
            </a:endParaRPr>
          </a:p>
        </p:txBody>
      </p:sp>
      <p:pic>
        <p:nvPicPr>
          <p:cNvPr id="8195" name="Picture 3" descr="\\intra.dlr.de\PT-ID\OE\OE-80\EUB\EUB_Folien\Bilder_fuer_Praesentationen\Icons\Icon_blau_Wi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121" y="2641695"/>
            <a:ext cx="1872000" cy="18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59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700" y="968991"/>
            <a:ext cx="9064749" cy="776992"/>
          </a:xfrm>
        </p:spPr>
        <p:txBody>
          <a:bodyPr/>
          <a:lstStyle/>
          <a:p>
            <a:r>
              <a:rPr lang="en-US" sz="2500" dirty="0" smtClean="0"/>
              <a:t>The Host Institution:</a:t>
            </a:r>
            <a:br>
              <a:rPr lang="en-US" sz="2500" dirty="0" smtClean="0"/>
            </a:br>
            <a:r>
              <a:rPr lang="en-US" sz="2500" dirty="0" smtClean="0"/>
              <a:t>28 EU Member States </a:t>
            </a:r>
            <a:r>
              <a:rPr lang="en-US" sz="2500" dirty="0"/>
              <a:t>+ </a:t>
            </a:r>
            <a:r>
              <a:rPr lang="en-US" sz="2500" dirty="0" smtClean="0"/>
              <a:t>16 Associated Countries</a:t>
            </a:r>
            <a:endParaRPr lang="de-DE" sz="2500" dirty="0"/>
          </a:p>
        </p:txBody>
      </p:sp>
      <p:sp>
        <p:nvSpPr>
          <p:cNvPr id="4" name="Inhaltsplatzhalter 2"/>
          <p:cNvSpPr txBox="1">
            <a:spLocks/>
          </p:cNvSpPr>
          <p:nvPr/>
        </p:nvSpPr>
        <p:spPr>
          <a:xfrm>
            <a:off x="5950857" y="1905715"/>
            <a:ext cx="2787351" cy="4508138"/>
          </a:xfrm>
          <a:prstGeom prst="rect">
            <a:avLst/>
          </a:prstGeom>
        </p:spPr>
        <p:txBody>
          <a:bodyPr/>
          <a:lstStyle>
            <a:lvl1pPr marL="342900" indent="-342900" algn="l" defTabSz="457200" rtl="0" eaLnBrk="1" latinLnBrk="0" hangingPunct="1">
              <a:spcBef>
                <a:spcPct val="20000"/>
              </a:spcBef>
              <a:buFont typeface="Arial" panose="020B0604020202020204" pitchFamily="34" charset="0"/>
              <a:buChar char="•"/>
              <a:tabLst>
                <a:tab pos="450000" algn="l"/>
                <a:tab pos="900000" algn="l"/>
                <a:tab pos="1350000" algn="l"/>
                <a:tab pos="1800000" algn="l"/>
                <a:tab pos="2250000" algn="l"/>
                <a:tab pos="2700000" algn="l"/>
              </a:tabLst>
              <a:defRPr sz="2000" kern="1200" baseline="0">
                <a:solidFill>
                  <a:schemeClr val="tx1"/>
                </a:solidFill>
                <a:latin typeface="BundesSans Office Regular"/>
                <a:ea typeface="+mn-ea"/>
                <a:cs typeface="Arial" panose="020B0604020202020204" pitchFamily="34" charset="0"/>
              </a:defRPr>
            </a:lvl1pPr>
            <a:lvl2pPr marL="742950" indent="-28575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2pPr>
            <a:lvl3pPr marL="1143000" indent="-22860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3pPr>
            <a:lvl4pPr marL="1600200" indent="-22860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4pPr>
            <a:lvl5pPr marL="2057400" indent="-228600" algn="l" defTabSz="457200" rtl="0" eaLnBrk="1" latinLnBrk="0" hangingPunct="1">
              <a:spcBef>
                <a:spcPct val="20000"/>
              </a:spcBef>
              <a:buFont typeface="Arial"/>
              <a:buChar char="»"/>
              <a:tabLst>
                <a:tab pos="450000" algn="l"/>
                <a:tab pos="900000" algn="l"/>
                <a:tab pos="1350000" algn="l"/>
                <a:tab pos="1800000" algn="l"/>
                <a:tab pos="2250000" algn="l"/>
                <a:tab pos="2700000" algn="l"/>
              </a:tabLst>
              <a:defRPr sz="2000" kern="1200">
                <a:solidFill>
                  <a:schemeClr val="tx1"/>
                </a:solidFill>
                <a:latin typeface="BundesSans Office Regular"/>
                <a:ea typeface="+mn-ea"/>
                <a:cs typeface="Arial" panose="020B0604020202020204" pitchFamily="34" charset="0"/>
              </a:defRPr>
            </a:lvl5pPr>
            <a:lvl6pPr marL="2514600" indent="-228600" algn="l" defTabSz="457200" rtl="0" eaLnBrk="1" latinLnBrk="0" hangingPunct="1">
              <a:spcBef>
                <a:spcPct val="20000"/>
              </a:spcBef>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6pPr>
            <a:lvl7pPr marL="2971800" indent="-228600" algn="l" defTabSz="4572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1400" b="1" dirty="0" smtClean="0">
                <a:solidFill>
                  <a:srgbClr val="000000"/>
                </a:solidFill>
                <a:latin typeface="BundesSerif Office Regular"/>
              </a:rPr>
              <a:t>28 EU Member States</a:t>
            </a:r>
          </a:p>
          <a:p>
            <a:pPr marL="0" indent="0">
              <a:buFont typeface="Arial" panose="020B0604020202020204" pitchFamily="34" charset="0"/>
              <a:buNone/>
            </a:pPr>
            <a:r>
              <a:rPr lang="de-DE" sz="1400" b="1" dirty="0" smtClean="0">
                <a:solidFill>
                  <a:srgbClr val="000000"/>
                </a:solidFill>
                <a:latin typeface="BundesSerif Office Regular"/>
              </a:rPr>
              <a:t>Associated Countries (AC)</a:t>
            </a:r>
          </a:p>
          <a:p>
            <a:r>
              <a:rPr lang="de-DE" sz="1300" dirty="0" err="1" smtClean="0">
                <a:solidFill>
                  <a:srgbClr val="000000"/>
                </a:solidFill>
                <a:latin typeface="BundesSerif Office Regular"/>
              </a:rPr>
              <a:t>Albania</a:t>
            </a:r>
            <a:endParaRPr lang="de-DE" sz="1300" dirty="0" smtClean="0">
              <a:solidFill>
                <a:srgbClr val="000000"/>
              </a:solidFill>
              <a:latin typeface="BundesSerif Office Regular"/>
            </a:endParaRPr>
          </a:p>
          <a:p>
            <a:r>
              <a:rPr lang="de-DE" sz="1300" dirty="0" smtClean="0">
                <a:solidFill>
                  <a:srgbClr val="000000"/>
                </a:solidFill>
                <a:latin typeface="BundesSerif Office Regular"/>
              </a:rPr>
              <a:t>Armenia</a:t>
            </a:r>
          </a:p>
          <a:p>
            <a:r>
              <a:rPr lang="de-DE" sz="1300" dirty="0" err="1">
                <a:solidFill>
                  <a:srgbClr val="000000"/>
                </a:solidFill>
                <a:latin typeface="BundesSerif Office Regular"/>
              </a:rPr>
              <a:t>Bosnia</a:t>
            </a:r>
            <a:r>
              <a:rPr lang="de-DE" sz="1300" dirty="0">
                <a:solidFill>
                  <a:srgbClr val="000000"/>
                </a:solidFill>
                <a:latin typeface="BundesSerif Office Regular"/>
              </a:rPr>
              <a:t> &amp; </a:t>
            </a:r>
            <a:r>
              <a:rPr lang="de-DE" sz="1300" dirty="0" err="1">
                <a:solidFill>
                  <a:srgbClr val="000000"/>
                </a:solidFill>
                <a:latin typeface="BundesSerif Office Regular"/>
              </a:rPr>
              <a:t>Herzegovina</a:t>
            </a:r>
            <a:r>
              <a:rPr lang="de-DE" sz="1300" dirty="0">
                <a:solidFill>
                  <a:srgbClr val="000000"/>
                </a:solidFill>
                <a:latin typeface="BundesSerif Office Regular"/>
              </a:rPr>
              <a:t> </a:t>
            </a:r>
            <a:endParaRPr lang="de-DE" sz="1300" dirty="0" smtClean="0">
              <a:solidFill>
                <a:srgbClr val="000000"/>
              </a:solidFill>
              <a:latin typeface="BundesSerif Office Regular"/>
            </a:endParaRPr>
          </a:p>
          <a:p>
            <a:r>
              <a:rPr lang="de-DE" sz="1300" dirty="0" err="1">
                <a:solidFill>
                  <a:srgbClr val="000000"/>
                </a:solidFill>
                <a:latin typeface="BundesSerif Office Regular"/>
              </a:rPr>
              <a:t>Faroe</a:t>
            </a:r>
            <a:r>
              <a:rPr lang="de-DE" sz="1300" dirty="0">
                <a:solidFill>
                  <a:srgbClr val="000000"/>
                </a:solidFill>
                <a:latin typeface="BundesSerif Office Regular"/>
              </a:rPr>
              <a:t> Islands </a:t>
            </a:r>
            <a:endParaRPr lang="de-DE" sz="1300" dirty="0" smtClean="0">
              <a:solidFill>
                <a:srgbClr val="000000"/>
              </a:solidFill>
              <a:latin typeface="BundesSerif Office Regular"/>
            </a:endParaRPr>
          </a:p>
          <a:p>
            <a:r>
              <a:rPr lang="de-DE" sz="1300" dirty="0" smtClean="0">
                <a:solidFill>
                  <a:srgbClr val="000000"/>
                </a:solidFill>
                <a:latin typeface="BundesSerif Office Regular"/>
              </a:rPr>
              <a:t>Georgia</a:t>
            </a:r>
          </a:p>
          <a:p>
            <a:r>
              <a:rPr lang="de-DE" sz="1300" dirty="0" smtClean="0">
                <a:solidFill>
                  <a:srgbClr val="000000"/>
                </a:solidFill>
                <a:latin typeface="BundesSerif Office Regular"/>
              </a:rPr>
              <a:t>Island</a:t>
            </a:r>
          </a:p>
          <a:p>
            <a:r>
              <a:rPr lang="de-DE" sz="1300" dirty="0" smtClean="0">
                <a:solidFill>
                  <a:srgbClr val="000000"/>
                </a:solidFill>
                <a:latin typeface="BundesSerif Office Regular"/>
              </a:rPr>
              <a:t>Israel</a:t>
            </a:r>
          </a:p>
          <a:p>
            <a:r>
              <a:rPr lang="de-DE" sz="1300" dirty="0" smtClean="0">
                <a:solidFill>
                  <a:srgbClr val="000000"/>
                </a:solidFill>
                <a:latin typeface="BundesSerif Office Regular"/>
              </a:rPr>
              <a:t>Macedonia</a:t>
            </a:r>
          </a:p>
          <a:p>
            <a:r>
              <a:rPr lang="de-DE" sz="1300" dirty="0" err="1" smtClean="0">
                <a:solidFill>
                  <a:srgbClr val="000000"/>
                </a:solidFill>
                <a:latin typeface="BundesSerif Office Regular"/>
              </a:rPr>
              <a:t>Moldavia</a:t>
            </a:r>
            <a:endParaRPr lang="de-DE" sz="1300" dirty="0" smtClean="0">
              <a:solidFill>
                <a:srgbClr val="000000"/>
              </a:solidFill>
              <a:latin typeface="BundesSerif Office Regular"/>
            </a:endParaRPr>
          </a:p>
          <a:p>
            <a:r>
              <a:rPr lang="de-DE" sz="1300" dirty="0" smtClean="0">
                <a:solidFill>
                  <a:srgbClr val="000000"/>
                </a:solidFill>
                <a:latin typeface="BundesSerif Office Regular"/>
              </a:rPr>
              <a:t>Montenegro</a:t>
            </a:r>
          </a:p>
          <a:p>
            <a:r>
              <a:rPr lang="de-DE" sz="1300" dirty="0" err="1" smtClean="0">
                <a:solidFill>
                  <a:srgbClr val="000000"/>
                </a:solidFill>
                <a:latin typeface="BundesSerif Office Regular"/>
              </a:rPr>
              <a:t>Norway</a:t>
            </a:r>
            <a:endParaRPr lang="de-DE" sz="1300" dirty="0" smtClean="0">
              <a:solidFill>
                <a:srgbClr val="000000"/>
              </a:solidFill>
              <a:latin typeface="BundesSerif Office Regular"/>
            </a:endParaRPr>
          </a:p>
          <a:p>
            <a:r>
              <a:rPr lang="de-DE" sz="1300" dirty="0" err="1" smtClean="0">
                <a:solidFill>
                  <a:srgbClr val="000000"/>
                </a:solidFill>
                <a:latin typeface="BundesSerif Office Regular"/>
              </a:rPr>
              <a:t>Switzerland</a:t>
            </a:r>
            <a:endParaRPr lang="de-DE" sz="1300" dirty="0" smtClean="0">
              <a:solidFill>
                <a:srgbClr val="000000"/>
              </a:solidFill>
              <a:latin typeface="BundesSerif Office Regular"/>
            </a:endParaRPr>
          </a:p>
          <a:p>
            <a:r>
              <a:rPr lang="de-DE" sz="1300" dirty="0" err="1" smtClean="0">
                <a:solidFill>
                  <a:srgbClr val="000000"/>
                </a:solidFill>
                <a:latin typeface="BundesSerif Office Regular"/>
              </a:rPr>
              <a:t>Serbia</a:t>
            </a:r>
            <a:r>
              <a:rPr lang="de-DE" sz="1300" dirty="0" smtClean="0">
                <a:solidFill>
                  <a:srgbClr val="000000"/>
                </a:solidFill>
                <a:latin typeface="BundesSerif Office Regular"/>
              </a:rPr>
              <a:t> </a:t>
            </a:r>
          </a:p>
          <a:p>
            <a:r>
              <a:rPr lang="de-DE" sz="1300" dirty="0" err="1" smtClean="0">
                <a:solidFill>
                  <a:srgbClr val="000000"/>
                </a:solidFill>
                <a:latin typeface="BundesSerif Office Regular"/>
              </a:rPr>
              <a:t>Tunisia</a:t>
            </a:r>
            <a:endParaRPr lang="de-DE" sz="1300" dirty="0" smtClean="0">
              <a:solidFill>
                <a:srgbClr val="000000"/>
              </a:solidFill>
              <a:latin typeface="BundesSerif Office Regular"/>
            </a:endParaRPr>
          </a:p>
          <a:p>
            <a:r>
              <a:rPr lang="de-DE" sz="1300" dirty="0" smtClean="0">
                <a:solidFill>
                  <a:srgbClr val="000000"/>
                </a:solidFill>
                <a:latin typeface="BundesSerif Office Regular"/>
              </a:rPr>
              <a:t>Turkey</a:t>
            </a:r>
          </a:p>
          <a:p>
            <a:r>
              <a:rPr lang="de-DE" sz="1300" dirty="0" smtClean="0">
                <a:solidFill>
                  <a:srgbClr val="000000"/>
                </a:solidFill>
                <a:latin typeface="BundesSerif Office Regular"/>
              </a:rPr>
              <a:t>Ukraine</a:t>
            </a:r>
          </a:p>
        </p:txBody>
      </p:sp>
      <p:pic>
        <p:nvPicPr>
          <p:cNvPr id="6" name="Picture 3" descr="\\intra.dlr.de\PT-ID\Gruppen\EUB_Grafiken\EUB_Website\EUB_2014\Grafiken\Kartenvorbereitung\legende-01.jpg"/>
          <p:cNvPicPr>
            <a:picLocks noChangeAspect="1" noChangeArrowheads="1"/>
          </p:cNvPicPr>
          <p:nvPr/>
        </p:nvPicPr>
        <p:blipFill rotWithShape="1">
          <a:blip r:embed="rId2">
            <a:extLst>
              <a:ext uri="{28A0092B-C50C-407E-A947-70E740481C1C}">
                <a14:useLocalDpi xmlns:a14="http://schemas.microsoft.com/office/drawing/2010/main" val="0"/>
              </a:ext>
            </a:extLst>
          </a:blip>
          <a:srcRect b="73770"/>
          <a:stretch/>
        </p:blipFill>
        <p:spPr bwMode="auto">
          <a:xfrm>
            <a:off x="5313781" y="1923951"/>
            <a:ext cx="566738" cy="2494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ntra.dlr.de\PT-ID\Gruppen\EUB_Grafiken\EUB_Website\EUB_2014\Grafiken\Kartenvorbereitung\legende-01.jpg"/>
          <p:cNvPicPr>
            <a:picLocks noChangeAspect="1" noChangeArrowheads="1"/>
          </p:cNvPicPr>
          <p:nvPr/>
        </p:nvPicPr>
        <p:blipFill rotWithShape="1">
          <a:blip r:embed="rId2">
            <a:extLst>
              <a:ext uri="{28A0092B-C50C-407E-A947-70E740481C1C}">
                <a14:useLocalDpi xmlns:a14="http://schemas.microsoft.com/office/drawing/2010/main" val="0"/>
              </a:ext>
            </a:extLst>
          </a:blip>
          <a:srcRect t="38941" b="30530"/>
          <a:stretch/>
        </p:blipFill>
        <p:spPr bwMode="auto">
          <a:xfrm>
            <a:off x="5313781" y="2208235"/>
            <a:ext cx="566738" cy="303109"/>
          </a:xfrm>
          <a:prstGeom prst="rect">
            <a:avLst/>
          </a:prstGeom>
          <a:noFill/>
          <a:extLst>
            <a:ext uri="{909E8E84-426E-40DD-AFC4-6F175D3DCCD1}">
              <a14:hiddenFill xmlns:a14="http://schemas.microsoft.com/office/drawing/2010/main">
                <a:solidFill>
                  <a:srgbClr val="FFFFFF"/>
                </a:solidFill>
              </a14:hiddenFill>
            </a:ext>
          </a:extLst>
        </p:spPr>
      </p:pic>
      <p:pic>
        <p:nvPicPr>
          <p:cNvPr id="9" name="Inhaltsplatzhalt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675" y="1923951"/>
            <a:ext cx="4521434" cy="4363543"/>
          </a:xfrm>
          <a:prstGeom prst="rect">
            <a:avLst/>
          </a:prstGeom>
        </p:spPr>
      </p:pic>
    </p:spTree>
    <p:extLst>
      <p:ext uri="{BB962C8B-B14F-4D97-AF65-F5344CB8AC3E}">
        <p14:creationId xmlns:p14="http://schemas.microsoft.com/office/powerpoint/2010/main" val="174740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764074" y="1579643"/>
            <a:ext cx="7974135" cy="3990253"/>
          </a:xfrm>
        </p:spPr>
        <p:txBody>
          <a:bodyPr/>
          <a:lstStyle/>
          <a:p>
            <a:pPr>
              <a:lnSpc>
                <a:spcPct val="150000"/>
              </a:lnSpc>
              <a:buFont typeface="Wingdings" panose="05000000000000000000" pitchFamily="2" charset="2"/>
              <a:buChar char="ü"/>
            </a:pPr>
            <a:r>
              <a:rPr lang="de-DE" sz="2200" dirty="0">
                <a:solidFill>
                  <a:schemeClr val="bg1">
                    <a:lumMod val="85000"/>
                  </a:schemeClr>
                </a:solidFill>
              </a:rPr>
              <a:t>The </a:t>
            </a:r>
            <a:r>
              <a:rPr lang="de-DE" sz="2200" dirty="0" err="1">
                <a:solidFill>
                  <a:schemeClr val="bg1">
                    <a:lumMod val="85000"/>
                  </a:schemeClr>
                </a:solidFill>
              </a:rPr>
              <a:t>idea</a:t>
            </a:r>
            <a:r>
              <a:rPr lang="de-DE" sz="2200" dirty="0">
                <a:solidFill>
                  <a:schemeClr val="bg1">
                    <a:lumMod val="85000"/>
                  </a:schemeClr>
                </a:solidFill>
              </a:rPr>
              <a:t> </a:t>
            </a:r>
            <a:r>
              <a:rPr lang="de-DE" sz="2200" dirty="0" err="1">
                <a:solidFill>
                  <a:schemeClr val="bg1">
                    <a:lumMod val="85000"/>
                  </a:schemeClr>
                </a:solidFill>
              </a:rPr>
              <a:t>behind</a:t>
            </a:r>
            <a:r>
              <a:rPr lang="de-DE" sz="2200" dirty="0">
                <a:solidFill>
                  <a:schemeClr val="bg1">
                    <a:lumMod val="85000"/>
                  </a:schemeClr>
                </a:solidFill>
              </a:rPr>
              <a:t> </a:t>
            </a:r>
            <a:r>
              <a:rPr lang="de-DE" sz="2200" dirty="0" err="1">
                <a:solidFill>
                  <a:schemeClr val="bg1">
                    <a:lumMod val="85000"/>
                  </a:schemeClr>
                </a:solidFill>
              </a:rPr>
              <a:t>the</a:t>
            </a:r>
            <a:r>
              <a:rPr lang="de-DE" sz="2200" dirty="0">
                <a:solidFill>
                  <a:schemeClr val="bg1">
                    <a:lumMod val="85000"/>
                  </a:schemeClr>
                </a:solidFill>
              </a:rPr>
              <a:t> ERC</a:t>
            </a:r>
          </a:p>
          <a:p>
            <a:pPr>
              <a:lnSpc>
                <a:spcPct val="150000"/>
              </a:lnSpc>
              <a:buFont typeface="Wingdings" panose="05000000000000000000" pitchFamily="2" charset="2"/>
              <a:buChar char="ü"/>
            </a:pPr>
            <a:r>
              <a:rPr lang="de-DE" sz="2200" dirty="0" err="1" smtClean="0">
                <a:solidFill>
                  <a:schemeClr val="bg1">
                    <a:lumMod val="85000"/>
                  </a:schemeClr>
                </a:solidFill>
              </a:rPr>
              <a:t>Eligibility</a:t>
            </a:r>
            <a:r>
              <a:rPr lang="de-DE" sz="2200" dirty="0" smtClean="0">
                <a:solidFill>
                  <a:schemeClr val="bg1">
                    <a:lumMod val="85000"/>
                  </a:schemeClr>
                </a:solidFill>
              </a:rPr>
              <a:t> </a:t>
            </a:r>
            <a:r>
              <a:rPr lang="de-DE" sz="2200" dirty="0" err="1">
                <a:solidFill>
                  <a:schemeClr val="bg1">
                    <a:lumMod val="85000"/>
                  </a:schemeClr>
                </a:solidFill>
              </a:rPr>
              <a:t>of</a:t>
            </a:r>
            <a:r>
              <a:rPr lang="de-DE" sz="2200" dirty="0">
                <a:solidFill>
                  <a:schemeClr val="bg1">
                    <a:lumMod val="85000"/>
                  </a:schemeClr>
                </a:solidFill>
              </a:rPr>
              <a:t> </a:t>
            </a:r>
            <a:r>
              <a:rPr lang="de-DE" sz="2200" dirty="0" smtClean="0">
                <a:solidFill>
                  <a:schemeClr val="bg1">
                    <a:lumMod val="85000"/>
                  </a:schemeClr>
                </a:solidFill>
              </a:rPr>
              <a:t>Host </a:t>
            </a:r>
            <a:r>
              <a:rPr lang="de-DE" sz="2200" dirty="0" err="1" smtClean="0">
                <a:solidFill>
                  <a:schemeClr val="bg1">
                    <a:lumMod val="85000"/>
                  </a:schemeClr>
                </a:solidFill>
              </a:rPr>
              <a:t>Institutions</a:t>
            </a:r>
            <a:r>
              <a:rPr lang="de-DE" sz="2200" dirty="0" smtClean="0">
                <a:solidFill>
                  <a:schemeClr val="bg1">
                    <a:lumMod val="85000"/>
                  </a:schemeClr>
                </a:solidFill>
              </a:rPr>
              <a:t> </a:t>
            </a:r>
            <a:r>
              <a:rPr lang="de-DE" sz="2200" dirty="0" err="1" smtClean="0">
                <a:solidFill>
                  <a:schemeClr val="bg1">
                    <a:lumMod val="85000"/>
                  </a:schemeClr>
                </a:solidFill>
              </a:rPr>
              <a:t>and</a:t>
            </a:r>
            <a:r>
              <a:rPr lang="de-DE" sz="2200" dirty="0" smtClean="0">
                <a:solidFill>
                  <a:schemeClr val="bg1">
                    <a:lumMod val="85000"/>
                  </a:schemeClr>
                </a:solidFill>
              </a:rPr>
              <a:t> Researchers</a:t>
            </a:r>
          </a:p>
          <a:p>
            <a:pPr>
              <a:lnSpc>
                <a:spcPct val="150000"/>
              </a:lnSpc>
            </a:pPr>
            <a:r>
              <a:rPr lang="de-DE" sz="2200" dirty="0" err="1"/>
              <a:t>Funding</a:t>
            </a:r>
            <a:r>
              <a:rPr lang="de-DE" sz="2200" dirty="0"/>
              <a:t> </a:t>
            </a:r>
            <a:r>
              <a:rPr lang="de-DE" sz="2200" dirty="0" err="1"/>
              <a:t>Schemes</a:t>
            </a:r>
            <a:r>
              <a:rPr lang="de-DE" sz="2200" dirty="0"/>
              <a:t>  // Deadlines // Who </a:t>
            </a:r>
            <a:r>
              <a:rPr lang="de-DE" sz="2200" dirty="0" err="1"/>
              <a:t>is</a:t>
            </a:r>
            <a:r>
              <a:rPr lang="de-DE" sz="2200" dirty="0"/>
              <a:t> </a:t>
            </a:r>
            <a:r>
              <a:rPr lang="de-DE" sz="2200" dirty="0" err="1"/>
              <a:t>eligible</a:t>
            </a:r>
            <a:r>
              <a:rPr lang="de-DE" sz="2200" dirty="0"/>
              <a:t> </a:t>
            </a:r>
            <a:r>
              <a:rPr lang="de-DE" sz="2200" dirty="0" err="1"/>
              <a:t>for</a:t>
            </a:r>
            <a:r>
              <a:rPr lang="de-DE" sz="2200" dirty="0"/>
              <a:t> </a:t>
            </a:r>
            <a:r>
              <a:rPr lang="de-DE" sz="2200" dirty="0" err="1"/>
              <a:t>what</a:t>
            </a:r>
            <a:r>
              <a:rPr lang="de-DE" sz="2200" dirty="0"/>
              <a:t>?</a:t>
            </a:r>
          </a:p>
          <a:p>
            <a:pPr>
              <a:lnSpc>
                <a:spcPct val="150000"/>
              </a:lnSpc>
            </a:pPr>
            <a:r>
              <a:rPr lang="de-DE" sz="2200" dirty="0" err="1" smtClean="0">
                <a:solidFill>
                  <a:schemeClr val="bg1">
                    <a:lumMod val="85000"/>
                  </a:schemeClr>
                </a:solidFill>
              </a:rPr>
              <a:t>Application</a:t>
            </a:r>
            <a:r>
              <a:rPr lang="de-DE" sz="2200" dirty="0" smtClean="0">
                <a:solidFill>
                  <a:schemeClr val="bg1">
                    <a:lumMod val="85000"/>
                  </a:schemeClr>
                </a:solidFill>
              </a:rPr>
              <a:t> </a:t>
            </a:r>
            <a:r>
              <a:rPr lang="de-DE" sz="2200" dirty="0" err="1" smtClean="0">
                <a:solidFill>
                  <a:schemeClr val="bg1">
                    <a:lumMod val="85000"/>
                  </a:schemeClr>
                </a:solidFill>
              </a:rPr>
              <a:t>and</a:t>
            </a:r>
            <a:r>
              <a:rPr lang="de-DE" sz="2200" dirty="0" smtClean="0">
                <a:solidFill>
                  <a:schemeClr val="bg1">
                    <a:lumMod val="85000"/>
                  </a:schemeClr>
                </a:solidFill>
              </a:rPr>
              <a:t> Evaluation </a:t>
            </a:r>
            <a:r>
              <a:rPr lang="de-DE" sz="2200" dirty="0" err="1">
                <a:solidFill>
                  <a:schemeClr val="bg1">
                    <a:lumMod val="85000"/>
                  </a:schemeClr>
                </a:solidFill>
              </a:rPr>
              <a:t>P</a:t>
            </a:r>
            <a:r>
              <a:rPr lang="de-DE" sz="2200" dirty="0" err="1" smtClean="0">
                <a:solidFill>
                  <a:schemeClr val="bg1">
                    <a:lumMod val="85000"/>
                  </a:schemeClr>
                </a:solidFill>
              </a:rPr>
              <a:t>rocess</a:t>
            </a:r>
            <a:endParaRPr lang="de-DE" sz="2200" dirty="0" smtClean="0">
              <a:solidFill>
                <a:schemeClr val="bg1">
                  <a:lumMod val="85000"/>
                </a:schemeClr>
              </a:solidFill>
            </a:endParaRPr>
          </a:p>
          <a:p>
            <a:pPr>
              <a:lnSpc>
                <a:spcPct val="150000"/>
              </a:lnSpc>
            </a:pPr>
            <a:r>
              <a:rPr lang="de-DE" sz="2200" dirty="0" smtClean="0">
                <a:solidFill>
                  <a:schemeClr val="bg1">
                    <a:lumMod val="85000"/>
                  </a:schemeClr>
                </a:solidFill>
              </a:rPr>
              <a:t>Budget </a:t>
            </a:r>
            <a:r>
              <a:rPr lang="de-DE" sz="2200" dirty="0" err="1">
                <a:solidFill>
                  <a:schemeClr val="bg1">
                    <a:lumMod val="85000"/>
                  </a:schemeClr>
                </a:solidFill>
              </a:rPr>
              <a:t>C</a:t>
            </a:r>
            <a:r>
              <a:rPr lang="de-DE" sz="2200" dirty="0" err="1" smtClean="0">
                <a:solidFill>
                  <a:schemeClr val="bg1">
                    <a:lumMod val="85000"/>
                  </a:schemeClr>
                </a:solidFill>
              </a:rPr>
              <a:t>alculation</a:t>
            </a:r>
            <a:r>
              <a:rPr lang="de-DE" sz="2200" dirty="0" smtClean="0">
                <a:solidFill>
                  <a:schemeClr val="bg1">
                    <a:lumMod val="85000"/>
                  </a:schemeClr>
                </a:solidFill>
              </a:rPr>
              <a:t> &amp; Administrative </a:t>
            </a:r>
            <a:r>
              <a:rPr lang="de-DE" sz="2200" dirty="0" err="1" smtClean="0">
                <a:solidFill>
                  <a:schemeClr val="bg1">
                    <a:lumMod val="85000"/>
                  </a:schemeClr>
                </a:solidFill>
              </a:rPr>
              <a:t>Issues</a:t>
            </a:r>
            <a:endParaRPr lang="de-DE" sz="2200" dirty="0" smtClean="0">
              <a:solidFill>
                <a:schemeClr val="bg1">
                  <a:lumMod val="85000"/>
                </a:schemeClr>
              </a:solidFill>
            </a:endParaRPr>
          </a:p>
          <a:p>
            <a:pPr>
              <a:lnSpc>
                <a:spcPct val="150000"/>
              </a:lnSpc>
            </a:pPr>
            <a:r>
              <a:rPr lang="de-DE" sz="2200" dirty="0" err="1" smtClean="0">
                <a:solidFill>
                  <a:schemeClr val="bg1">
                    <a:lumMod val="85000"/>
                  </a:schemeClr>
                </a:solidFill>
              </a:rPr>
              <a:t>Proposal</a:t>
            </a:r>
            <a:r>
              <a:rPr lang="de-DE" sz="2200" dirty="0" smtClean="0">
                <a:solidFill>
                  <a:schemeClr val="bg1">
                    <a:lumMod val="85000"/>
                  </a:schemeClr>
                </a:solidFill>
              </a:rPr>
              <a:t> Writing</a:t>
            </a:r>
          </a:p>
          <a:p>
            <a:pPr>
              <a:lnSpc>
                <a:spcPct val="150000"/>
              </a:lnSpc>
            </a:pPr>
            <a:r>
              <a:rPr lang="de-DE" sz="2200" dirty="0" smtClean="0">
                <a:solidFill>
                  <a:schemeClr val="bg1">
                    <a:lumMod val="85000"/>
                  </a:schemeClr>
                </a:solidFill>
              </a:rPr>
              <a:t>Outlook: The Interview</a:t>
            </a:r>
          </a:p>
          <a:p>
            <a:endParaRPr lang="de-DE" dirty="0"/>
          </a:p>
          <a:p>
            <a:endParaRPr lang="de-DE" dirty="0"/>
          </a:p>
        </p:txBody>
      </p:sp>
    </p:spTree>
    <p:extLst>
      <p:ext uri="{BB962C8B-B14F-4D97-AF65-F5344CB8AC3E}">
        <p14:creationId xmlns:p14="http://schemas.microsoft.com/office/powerpoint/2010/main" val="3153013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ERC_en_BMBFC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ndesschriften">
      <a:majorFont>
        <a:latin typeface="BundesSerif Office"/>
        <a:ea typeface=""/>
        <a:cs typeface=""/>
      </a:majorFont>
      <a:minorFont>
        <a:latin typeface="BundesSans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a:latin typeface="BundesSans Office Regular"/>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Master_ERC_en_BMBFCD</Template>
  <TotalTime>371</TotalTime>
  <Words>3835</Words>
  <Application>Microsoft Office PowerPoint</Application>
  <PresentationFormat>On-screen Show (4:3)</PresentationFormat>
  <Paragraphs>792</Paragraphs>
  <Slides>64</Slides>
  <Notes>45</Notes>
  <HiddenSlides>3</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Master_ERC_en_BMBFCD</vt:lpstr>
      <vt:lpstr>PowerPoint Presentation</vt:lpstr>
      <vt:lpstr>PowerPoint Presentation</vt:lpstr>
      <vt:lpstr>PowerPoint Presentation</vt:lpstr>
      <vt:lpstr>PowerPoint Presentation</vt:lpstr>
      <vt:lpstr>PowerPoint Presentation</vt:lpstr>
      <vt:lpstr>Principal Investigator (PI) + Team</vt:lpstr>
      <vt:lpstr>The Principal Investigator (PI)</vt:lpstr>
      <vt:lpstr>The Host Institution: 28 EU Member States + 16 Associated Countries</vt:lpstr>
      <vt:lpstr>PowerPoint Presentation</vt:lpstr>
      <vt:lpstr>The EU grant ‘escalator’</vt:lpstr>
      <vt:lpstr>ERC Funding Schemes</vt:lpstr>
      <vt:lpstr>ERC Funding Schemes </vt:lpstr>
      <vt:lpstr>Profile of Principal Investigator (PI)</vt:lpstr>
      <vt:lpstr>Profile of Principle Investigator (PI)</vt:lpstr>
      <vt:lpstr>Profile of Principle Investigator (PI):  Evaluation benchmarks</vt:lpstr>
      <vt:lpstr>Bottom-Up</vt:lpstr>
      <vt:lpstr>What is most important for your proposal? </vt:lpstr>
      <vt:lpstr>Exercise: Key Questions on your project (do it in 15’)   </vt:lpstr>
      <vt:lpstr>Choosing a topic</vt:lpstr>
      <vt:lpstr>PowerPoint Presentation</vt:lpstr>
      <vt:lpstr>Application and Evaluation Process</vt:lpstr>
      <vt:lpstr>Marks &amp; Re-application rules</vt:lpstr>
      <vt:lpstr>Indicative Timeline Starting Grants 2020</vt:lpstr>
      <vt:lpstr>Choosing the right panel… </vt:lpstr>
      <vt:lpstr>25 panels for all disciplines</vt:lpstr>
      <vt:lpstr>Example: Panel PE1 – Descriptors</vt:lpstr>
      <vt:lpstr>Panel composition</vt:lpstr>
      <vt:lpstr>Panel Chairs and Members</vt:lpstr>
      <vt:lpstr>What is evaluated?</vt:lpstr>
      <vt:lpstr>What is evaluated?</vt:lpstr>
      <vt:lpstr>Remember</vt:lpstr>
      <vt:lpstr>PowerPoint Presentation</vt:lpstr>
      <vt:lpstr>Maxmium project budget – includes Overhead </vt:lpstr>
      <vt:lpstr>PowerPoint Presentation</vt:lpstr>
      <vt:lpstr>Funding</vt:lpstr>
      <vt:lpstr>Resources – Justification (in Part B2)</vt:lpstr>
      <vt:lpstr>Ethics Issues</vt:lpstr>
      <vt:lpstr>PowerPoint Presentation</vt:lpstr>
      <vt:lpstr>Evaluation Process</vt:lpstr>
      <vt:lpstr>What do you need to start writing? </vt:lpstr>
      <vt:lpstr>PowerPoint Presentation</vt:lpstr>
      <vt:lpstr>3 versions of your project description</vt:lpstr>
      <vt:lpstr>a. Extended Synopsis (max. 5 pages)</vt:lpstr>
      <vt:lpstr>b. Curriculum Vitae (max. 2 pages) + Funding ID</vt:lpstr>
      <vt:lpstr>c. Early Achievements Track Record (max. 2 pages)</vt:lpstr>
      <vt:lpstr>B2: The Scientific Proposal (max. 15 pages)</vt:lpstr>
      <vt:lpstr>Hints and Tips</vt:lpstr>
      <vt:lpstr>PowerPoint Presentation</vt:lpstr>
      <vt:lpstr>PowerPoint Presentation</vt:lpstr>
      <vt:lpstr>Interview preparation</vt:lpstr>
      <vt:lpstr>Interviews</vt:lpstr>
      <vt:lpstr>Possible Interview Questions</vt:lpstr>
      <vt:lpstr>Possible Interview Questions II</vt:lpstr>
      <vt:lpstr>Lessons learnt today </vt:lpstr>
      <vt:lpstr>Not ready for your own application yet?</vt:lpstr>
      <vt:lpstr>Procedure</vt:lpstr>
      <vt:lpstr>What is funded?</vt:lpstr>
      <vt:lpstr>Synergy Grants</vt:lpstr>
      <vt:lpstr>Synergy Grants</vt:lpstr>
      <vt:lpstr>Synergy Grants - Eligibility</vt:lpstr>
      <vt:lpstr>Synergy Grants </vt:lpstr>
      <vt:lpstr>PowerPoint Presentation</vt:lpstr>
      <vt:lpstr>Synergy Grant Proposal</vt:lpstr>
      <vt:lpstr>Part B in Detail</vt:lpstr>
    </vt:vector>
  </TitlesOfParts>
  <Company>PT-DLR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Hartmann, Patrick</dc:creator>
  <cp:lastModifiedBy>pixx 111</cp:lastModifiedBy>
  <cp:revision>176</cp:revision>
  <cp:lastPrinted>2016-04-15T08:55:37Z</cp:lastPrinted>
  <dcterms:created xsi:type="dcterms:W3CDTF">2017-07-21T09:23:11Z</dcterms:created>
  <dcterms:modified xsi:type="dcterms:W3CDTF">2019-08-27T10:04:25Z</dcterms:modified>
</cp:coreProperties>
</file>